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10058400" cx="7772400"/>
  <p:notesSz cx="6858000" cy="9144000"/>
  <p:embeddedFontLst>
    <p:embeddedFont>
      <p:font typeface="Roboto Serif"/>
      <p:regular r:id="rId36"/>
      <p:bold r:id="rId37"/>
      <p:italic r:id="rId38"/>
      <p:boldItalic r:id="rId39"/>
    </p:embeddedFont>
    <p:embeddedFont>
      <p:font typeface="Roboto"/>
      <p:regular r:id="rId40"/>
      <p:bold r:id="rId41"/>
      <p:italic r:id="rId42"/>
      <p:boldItalic r:id="rId43"/>
    </p:embeddedFont>
    <p:embeddedFont>
      <p:font typeface="Roboto Medium"/>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576">
          <p15:clr>
            <a:srgbClr val="747775"/>
          </p15:clr>
        </p15:guide>
        <p15:guide id="2" pos="4356">
          <p15:clr>
            <a:srgbClr val="747775"/>
          </p15:clr>
        </p15:guide>
        <p15:guide id="3" orient="horz" pos="285">
          <p15:clr>
            <a:srgbClr val="747775"/>
          </p15:clr>
        </p15:guide>
        <p15:guide id="4" orient="horz" pos="552">
          <p15:clr>
            <a:srgbClr val="747775"/>
          </p15:clr>
        </p15:guide>
        <p15:guide id="5" pos="1152">
          <p15:clr>
            <a:srgbClr val="747775"/>
          </p15:clr>
        </p15:guide>
        <p15:guide id="6" orient="horz" pos="115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819FF8-45F7-40CA-8DDC-956757BA50E9}">
  <a:tblStyle styleId="{67819FF8-45F7-40CA-8DDC-956757BA50E9}" styleName="Table_0">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148C0BC-E3FA-42A1-90B2-282CCA0717F7}"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76"/>
        <p:guide pos="4356"/>
        <p:guide pos="285" orient="horz"/>
        <p:guide pos="552" orient="horz"/>
        <p:guide pos="1152"/>
        <p:guide pos="1152"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regular.fntdata"/><Relationship Id="rId20" Type="http://schemas.openxmlformats.org/officeDocument/2006/relationships/slide" Target="slides/slide14.xml"/><Relationship Id="rId42" Type="http://schemas.openxmlformats.org/officeDocument/2006/relationships/font" Target="fonts/Roboto-italic.fntdata"/><Relationship Id="rId41" Type="http://schemas.openxmlformats.org/officeDocument/2006/relationships/font" Target="fonts/Roboto-bold.fntdata"/><Relationship Id="rId22" Type="http://schemas.openxmlformats.org/officeDocument/2006/relationships/slide" Target="slides/slide16.xml"/><Relationship Id="rId44" Type="http://schemas.openxmlformats.org/officeDocument/2006/relationships/font" Target="fonts/RobotoMedium-regular.fntdata"/><Relationship Id="rId21" Type="http://schemas.openxmlformats.org/officeDocument/2006/relationships/slide" Target="slides/slide15.xml"/><Relationship Id="rId43" Type="http://schemas.openxmlformats.org/officeDocument/2006/relationships/font" Target="fonts/Roboto-boldItalic.fntdata"/><Relationship Id="rId24" Type="http://schemas.openxmlformats.org/officeDocument/2006/relationships/slide" Target="slides/slide18.xml"/><Relationship Id="rId46" Type="http://schemas.openxmlformats.org/officeDocument/2006/relationships/font" Target="fonts/RobotoMedium-italic.fntdata"/><Relationship Id="rId23" Type="http://schemas.openxmlformats.org/officeDocument/2006/relationships/slide" Target="slides/slide17.xml"/><Relationship Id="rId45" Type="http://schemas.openxmlformats.org/officeDocument/2006/relationships/font" Target="fonts/Roboto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RobotoMedium-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RobotoSerif-bold.fntdata"/><Relationship Id="rId14" Type="http://schemas.openxmlformats.org/officeDocument/2006/relationships/slide" Target="slides/slide8.xml"/><Relationship Id="rId36" Type="http://schemas.openxmlformats.org/officeDocument/2006/relationships/font" Target="fonts/RobotoSerif-regular.fntdata"/><Relationship Id="rId17" Type="http://schemas.openxmlformats.org/officeDocument/2006/relationships/slide" Target="slides/slide11.xml"/><Relationship Id="rId39" Type="http://schemas.openxmlformats.org/officeDocument/2006/relationships/font" Target="fonts/RobotoSerif-boldItalic.fntdata"/><Relationship Id="rId16" Type="http://schemas.openxmlformats.org/officeDocument/2006/relationships/slide" Target="slides/slide10.xml"/><Relationship Id="rId38" Type="http://schemas.openxmlformats.org/officeDocument/2006/relationships/font" Target="fonts/RobotoSerif-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cc3fae952c_0_1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cc3fae952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c6c2246367_0_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c6c224636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c6f6d48018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c6f6d4801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c6f6d48018_1_1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c6f6d4801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cc3fae952c_0_4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cc3fae952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cc3fae952c_0_5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cc3fae952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cc3fae952c_0_3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cc3fae952c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cf8e20894c_1_8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cf8e20894c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c6f6d48018_1_3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c6f6d48018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8b67014768_0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8b6701476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cc3fae952c_0_8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cc3fae952c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8b67014768_0_1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8b6701476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cc3fae952c_0_11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cc3fae952c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cc3fae952c_0_13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cc3fae952c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cf8e20894c_1_5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cf8e20894c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cc3fae952c_0_12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cc3fae952c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c6f6d48018_1_6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c6f6d48018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cc3fae952c_0_16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cc3fae952c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cc3fae952c_0_17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cc3fae952c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cc3fae952c_0_18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cc3fae952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cc3fae952c_0_20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cc3fae952c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d3b36dfd51_0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d3b36dfd5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d3b36dfd51_0_5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d3b36dfd51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d3b36dfd51_0_6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d3b36dfd51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d3b36dfd51_0_7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d3b36dfd51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de81f45dca_0_2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de81f45dc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de81f45dca_0_4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de81f45dc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cc3fae952c_0_21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cc3fae952c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f9f0d14a68_0_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f9f0d14a6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600" cy="7226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2.png"/><Relationship Id="rId10" Type="http://schemas.openxmlformats.org/officeDocument/2006/relationships/image" Target="../media/image9.png"/><Relationship Id="rId9" Type="http://schemas.openxmlformats.org/officeDocument/2006/relationships/image" Target="../media/image20.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3.pn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image" Target="../media/image26.jpg"/><Relationship Id="rId5" Type="http://schemas.openxmlformats.org/officeDocument/2006/relationships/image" Target="../media/image21.jpg"/><Relationship Id="rId6"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landscapes.global/capacity-strengthening-for-landscape-leadership-learning-modules-for-ilm/" TargetMode="External"/><Relationship Id="rId4" Type="http://schemas.openxmlformats.org/officeDocument/2006/relationships/hyperlink" Target="https://www.globallandscapesforum.org/publication/a-practical-guide-to-integrated-landscape-management/" TargetMode="External"/><Relationship Id="rId5" Type="http://schemas.openxmlformats.org/officeDocument/2006/relationships/hyperlink" Target="https://landscapes.global/wp-content/uploads/2022/10/ILM_Tool_Guide.pdf" TargetMode="External"/><Relationship Id="rId6" Type="http://schemas.openxmlformats.org/officeDocument/2006/relationships/hyperlink" Target="https://www.europarc.org/library/project-archive/communication-skills/toolkit/" TargetMode="External"/><Relationship Id="rId7" Type="http://schemas.openxmlformats.org/officeDocument/2006/relationships/hyperlink" Target="https://imfn.net/wp-content/uploads/2019/03/Toolkit2019_Eng_FINAL_Chapter6.pdf" TargetMode="External"/><Relationship Id="rId8" Type="http://schemas.openxmlformats.org/officeDocument/2006/relationships/hyperlink" Target="https://landscapes.global/capacity-strengthening-for-landscape-leadership-learning-modules-for-il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ecoagriculture.org" TargetMode="Externa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bosquesmodelo.net" TargetMode="External"/><Relationship Id="rId4" Type="http://schemas.openxmlformats.org/officeDocument/2006/relationships/hyperlink" Target="https://imfn.net" TargetMode="External"/><Relationship Id="rId5" Type="http://schemas.openxmlformats.org/officeDocument/2006/relationships/hyperlink" Target="https://landscapes.global" TargetMode="External"/><Relationship Id="rId6" Type="http://schemas.openxmlformats.org/officeDocument/2006/relationships/image" Target="../media/image25.png"/><Relationship Id="rId7" Type="http://schemas.openxmlformats.org/officeDocument/2006/relationships/image" Target="../media/image18.png"/><Relationship Id="rId8"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title="IMFN Communication strategy cover.jpg"/>
          <p:cNvPicPr preferRelativeResize="0"/>
          <p:nvPr/>
        </p:nvPicPr>
        <p:blipFill rotWithShape="1">
          <a:blip r:embed="rId3">
            <a:alphaModFix/>
          </a:blip>
          <a:srcRect b="4379" l="0" r="0" t="13775"/>
          <a:stretch/>
        </p:blipFill>
        <p:spPr>
          <a:xfrm>
            <a:off x="-1325" y="-10824"/>
            <a:ext cx="7772399" cy="9053527"/>
          </a:xfrm>
          <a:prstGeom prst="rect">
            <a:avLst/>
          </a:prstGeom>
          <a:noFill/>
          <a:ln>
            <a:noFill/>
          </a:ln>
        </p:spPr>
      </p:pic>
      <p:pic>
        <p:nvPicPr>
          <p:cNvPr id="55" name="Google Shape;55;p13" title="FL logo.png"/>
          <p:cNvPicPr preferRelativeResize="0"/>
          <p:nvPr/>
        </p:nvPicPr>
        <p:blipFill>
          <a:blip r:embed="rId4">
            <a:alphaModFix/>
          </a:blip>
          <a:stretch>
            <a:fillRect/>
          </a:stretch>
        </p:blipFill>
        <p:spPr>
          <a:xfrm>
            <a:off x="5465025" y="347825"/>
            <a:ext cx="1904998" cy="1692002"/>
          </a:xfrm>
          <a:prstGeom prst="rect">
            <a:avLst/>
          </a:prstGeom>
          <a:noFill/>
          <a:ln>
            <a:noFill/>
          </a:ln>
        </p:spPr>
      </p:pic>
      <p:pic>
        <p:nvPicPr>
          <p:cNvPr id="56" name="Google Shape;56;p13" title="2026 EcoAg logo - horizontal color.png"/>
          <p:cNvPicPr preferRelativeResize="0"/>
          <p:nvPr/>
        </p:nvPicPr>
        <p:blipFill>
          <a:blip r:embed="rId5">
            <a:alphaModFix/>
          </a:blip>
          <a:stretch>
            <a:fillRect/>
          </a:stretch>
        </p:blipFill>
        <p:spPr>
          <a:xfrm>
            <a:off x="626307" y="589550"/>
            <a:ext cx="2315628" cy="503175"/>
          </a:xfrm>
          <a:prstGeom prst="rect">
            <a:avLst/>
          </a:prstGeom>
          <a:noFill/>
          <a:ln>
            <a:noFill/>
          </a:ln>
        </p:spPr>
      </p:pic>
      <p:pic>
        <p:nvPicPr>
          <p:cNvPr id="57" name="Google Shape;57;p13" title="International Model Forest Network.png"/>
          <p:cNvPicPr preferRelativeResize="0"/>
          <p:nvPr/>
        </p:nvPicPr>
        <p:blipFill>
          <a:blip r:embed="rId6">
            <a:alphaModFix/>
          </a:blip>
          <a:stretch>
            <a:fillRect/>
          </a:stretch>
        </p:blipFill>
        <p:spPr>
          <a:xfrm>
            <a:off x="1972327" y="9326625"/>
            <a:ext cx="1081275" cy="402675"/>
          </a:xfrm>
          <a:prstGeom prst="rect">
            <a:avLst/>
          </a:prstGeom>
          <a:noFill/>
          <a:ln>
            <a:noFill/>
          </a:ln>
        </p:spPr>
      </p:pic>
      <p:pic>
        <p:nvPicPr>
          <p:cNvPr id="58" name="Google Shape;58;p13" title="Latin American Model Forest Network Horizontal.png"/>
          <p:cNvPicPr preferRelativeResize="0"/>
          <p:nvPr/>
        </p:nvPicPr>
        <p:blipFill>
          <a:blip r:embed="rId7">
            <a:alphaModFix/>
          </a:blip>
          <a:stretch>
            <a:fillRect/>
          </a:stretch>
        </p:blipFill>
        <p:spPr>
          <a:xfrm>
            <a:off x="3502794" y="9279427"/>
            <a:ext cx="1317750" cy="503176"/>
          </a:xfrm>
          <a:prstGeom prst="rect">
            <a:avLst/>
          </a:prstGeom>
          <a:noFill/>
          <a:ln>
            <a:noFill/>
          </a:ln>
        </p:spPr>
      </p:pic>
      <p:pic>
        <p:nvPicPr>
          <p:cNvPr id="59" name="Google Shape;59;p13" title="Brazil Model Forest Network 2.png"/>
          <p:cNvPicPr preferRelativeResize="0"/>
          <p:nvPr/>
        </p:nvPicPr>
        <p:blipFill>
          <a:blip r:embed="rId8">
            <a:alphaModFix/>
          </a:blip>
          <a:stretch>
            <a:fillRect/>
          </a:stretch>
        </p:blipFill>
        <p:spPr>
          <a:xfrm>
            <a:off x="5337800" y="9187472"/>
            <a:ext cx="637726" cy="655002"/>
          </a:xfrm>
          <a:prstGeom prst="rect">
            <a:avLst/>
          </a:prstGeom>
          <a:noFill/>
          <a:ln>
            <a:noFill/>
          </a:ln>
        </p:spPr>
      </p:pic>
      <p:pic>
        <p:nvPicPr>
          <p:cNvPr id="60" name="Google Shape;60;p13" title="1000L-Color-logo-on-white - Vertical.png"/>
          <p:cNvPicPr preferRelativeResize="0"/>
          <p:nvPr/>
        </p:nvPicPr>
        <p:blipFill>
          <a:blip r:embed="rId9">
            <a:alphaModFix/>
          </a:blip>
          <a:stretch>
            <a:fillRect/>
          </a:stretch>
        </p:blipFill>
        <p:spPr>
          <a:xfrm>
            <a:off x="6492775" y="9250304"/>
            <a:ext cx="730025" cy="615426"/>
          </a:xfrm>
          <a:prstGeom prst="rect">
            <a:avLst/>
          </a:prstGeom>
          <a:noFill/>
          <a:ln>
            <a:noFill/>
          </a:ln>
        </p:spPr>
      </p:pic>
      <p:grpSp>
        <p:nvGrpSpPr>
          <p:cNvPr id="61" name="Google Shape;61;p13"/>
          <p:cNvGrpSpPr/>
          <p:nvPr/>
        </p:nvGrpSpPr>
        <p:grpSpPr>
          <a:xfrm>
            <a:off x="1299725" y="2361350"/>
            <a:ext cx="5615700" cy="3026405"/>
            <a:chOff x="1299725" y="2285150"/>
            <a:chExt cx="5615700" cy="3026405"/>
          </a:xfrm>
        </p:grpSpPr>
        <p:sp>
          <p:nvSpPr>
            <p:cNvPr id="62" name="Google Shape;62;p13"/>
            <p:cNvSpPr txBox="1"/>
            <p:nvPr/>
          </p:nvSpPr>
          <p:spPr>
            <a:xfrm>
              <a:off x="1299725" y="2285150"/>
              <a:ext cx="5615700" cy="2183100"/>
            </a:xfrm>
            <a:prstGeom prst="rect">
              <a:avLst/>
            </a:prstGeom>
            <a:noFill/>
            <a:ln>
              <a:noFill/>
            </a:ln>
          </p:spPr>
          <p:txBody>
            <a:bodyPr anchorCtr="0" anchor="t" bIns="91425" lIns="91425" spcFirstLastPara="1" rIns="91425" wrap="square" tIns="91425">
              <a:noAutofit/>
            </a:bodyPr>
            <a:lstStyle/>
            <a:p>
              <a:pPr indent="0" lvl="0" marL="0" rtl="0" algn="l">
                <a:lnSpc>
                  <a:spcPct val="82000"/>
                </a:lnSpc>
                <a:spcBef>
                  <a:spcPts val="0"/>
                </a:spcBef>
                <a:spcAft>
                  <a:spcPts val="0"/>
                </a:spcAft>
                <a:buClr>
                  <a:schemeClr val="dk1"/>
                </a:buClr>
                <a:buSzPts val="1100"/>
                <a:buFont typeface="Arial"/>
                <a:buNone/>
              </a:pPr>
              <a:r>
                <a:rPr b="1" lang="en" sz="5600">
                  <a:solidFill>
                    <a:srgbClr val="00A34B"/>
                  </a:solidFill>
                  <a:latin typeface="Roboto"/>
                  <a:ea typeface="Roboto"/>
                  <a:cs typeface="Roboto"/>
                  <a:sym typeface="Roboto"/>
                </a:rPr>
                <a:t>Strategic Communications</a:t>
              </a:r>
              <a:endParaRPr b="1" sz="5600">
                <a:solidFill>
                  <a:srgbClr val="00A34B"/>
                </a:solidFill>
                <a:latin typeface="Roboto"/>
                <a:ea typeface="Roboto"/>
                <a:cs typeface="Roboto"/>
                <a:sym typeface="Roboto"/>
              </a:endParaRPr>
            </a:p>
            <a:p>
              <a:pPr indent="0" lvl="0" marL="0" rtl="0" algn="l">
                <a:lnSpc>
                  <a:spcPct val="90000"/>
                </a:lnSpc>
                <a:spcBef>
                  <a:spcPts val="700"/>
                </a:spcBef>
                <a:spcAft>
                  <a:spcPts val="0"/>
                </a:spcAft>
                <a:buClr>
                  <a:schemeClr val="dk1"/>
                </a:buClr>
                <a:buSzPts val="1100"/>
                <a:buFont typeface="Arial"/>
                <a:buNone/>
              </a:pPr>
              <a:r>
                <a:rPr b="1" lang="en" sz="2400">
                  <a:solidFill>
                    <a:schemeClr val="dk1"/>
                  </a:solidFill>
                  <a:latin typeface="Roboto"/>
                  <a:ea typeface="Roboto"/>
                  <a:cs typeface="Roboto"/>
                  <a:sym typeface="Roboto"/>
                </a:rPr>
                <a:t>f</a:t>
              </a:r>
              <a:r>
                <a:rPr b="1" lang="en" sz="2400">
                  <a:solidFill>
                    <a:schemeClr val="dk1"/>
                  </a:solidFill>
                  <a:latin typeface="Roboto"/>
                  <a:ea typeface="Roboto"/>
                  <a:cs typeface="Roboto"/>
                  <a:sym typeface="Roboto"/>
                </a:rPr>
                <a:t>or Integrated Landscape Management</a:t>
              </a:r>
              <a:endParaRPr b="1" sz="2400">
                <a:solidFill>
                  <a:schemeClr val="dk1"/>
                </a:solidFill>
                <a:latin typeface="Roboto"/>
                <a:ea typeface="Roboto"/>
                <a:cs typeface="Roboto"/>
                <a:sym typeface="Roboto"/>
              </a:endParaRPr>
            </a:p>
            <a:p>
              <a:pPr indent="0" lvl="0" marL="0" rtl="0" algn="l">
                <a:lnSpc>
                  <a:spcPct val="85000"/>
                </a:lnSpc>
                <a:spcBef>
                  <a:spcPts val="0"/>
                </a:spcBef>
                <a:spcAft>
                  <a:spcPts val="0"/>
                </a:spcAft>
                <a:buNone/>
              </a:pPr>
              <a:r>
                <a:t/>
              </a:r>
              <a:endParaRPr sz="1800">
                <a:solidFill>
                  <a:schemeClr val="dk2"/>
                </a:solidFill>
              </a:endParaRPr>
            </a:p>
          </p:txBody>
        </p:sp>
        <p:cxnSp>
          <p:nvCxnSpPr>
            <p:cNvPr id="63" name="Google Shape;63;p13"/>
            <p:cNvCxnSpPr/>
            <p:nvPr/>
          </p:nvCxnSpPr>
          <p:spPr>
            <a:xfrm>
              <a:off x="1404004" y="4394146"/>
              <a:ext cx="995700" cy="0"/>
            </a:xfrm>
            <a:prstGeom prst="straightConnector1">
              <a:avLst/>
            </a:prstGeom>
            <a:noFill/>
            <a:ln cap="flat" cmpd="sng" w="9525">
              <a:solidFill>
                <a:srgbClr val="00A34B"/>
              </a:solidFill>
              <a:prstDash val="solid"/>
              <a:round/>
              <a:headEnd len="med" w="med" type="none"/>
              <a:tailEnd len="med" w="med" type="none"/>
            </a:ln>
          </p:spPr>
        </p:cxnSp>
        <p:sp>
          <p:nvSpPr>
            <p:cNvPr id="64" name="Google Shape;64;p13"/>
            <p:cNvSpPr txBox="1"/>
            <p:nvPr/>
          </p:nvSpPr>
          <p:spPr>
            <a:xfrm>
              <a:off x="1299729" y="4467355"/>
              <a:ext cx="4188900" cy="84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solidFill>
                    <a:schemeClr val="dk1"/>
                  </a:solidFill>
                  <a:latin typeface="Roboto"/>
                  <a:ea typeface="Roboto"/>
                  <a:cs typeface="Roboto"/>
                  <a:sym typeface="Roboto"/>
                </a:rPr>
                <a:t>Key concepts and </a:t>
              </a:r>
              <a:r>
                <a:rPr lang="en" sz="1600">
                  <a:solidFill>
                    <a:schemeClr val="dk1"/>
                  </a:solidFill>
                  <a:latin typeface="Roboto"/>
                  <a:ea typeface="Roboto"/>
                  <a:cs typeface="Roboto"/>
                  <a:sym typeface="Roboto"/>
                </a:rPr>
                <a:t>guidance for </a:t>
              </a:r>
              <a:endParaRPr sz="16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600">
                  <a:solidFill>
                    <a:schemeClr val="dk1"/>
                  </a:solidFill>
                  <a:latin typeface="Roboto"/>
                  <a:ea typeface="Roboto"/>
                  <a:cs typeface="Roboto"/>
                  <a:sym typeface="Roboto"/>
                </a:rPr>
                <a:t>practitioners</a:t>
              </a:r>
              <a:endParaRPr sz="1600">
                <a:solidFill>
                  <a:schemeClr val="dk2"/>
                </a:solidFill>
                <a:latin typeface="Roboto"/>
                <a:ea typeface="Roboto"/>
                <a:cs typeface="Roboto"/>
                <a:sym typeface="Roboto"/>
              </a:endParaRPr>
            </a:p>
          </p:txBody>
        </p:sp>
      </p:grpSp>
      <p:pic>
        <p:nvPicPr>
          <p:cNvPr id="65" name="Google Shape;65;p13"/>
          <p:cNvPicPr preferRelativeResize="0"/>
          <p:nvPr/>
        </p:nvPicPr>
        <p:blipFill>
          <a:blip r:embed="rId10">
            <a:alphaModFix/>
          </a:blip>
          <a:stretch>
            <a:fillRect/>
          </a:stretch>
        </p:blipFill>
        <p:spPr>
          <a:xfrm>
            <a:off x="410849" y="9313637"/>
            <a:ext cx="1148263" cy="402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p:nvPr/>
        </p:nvSpPr>
        <p:spPr>
          <a:xfrm>
            <a:off x="-1650" y="4502350"/>
            <a:ext cx="6837000" cy="55560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71" name="Google Shape;71;p14"/>
          <p:cNvSpPr txBox="1"/>
          <p:nvPr/>
        </p:nvSpPr>
        <p:spPr>
          <a:xfrm>
            <a:off x="1055025" y="590100"/>
            <a:ext cx="5741100" cy="3667500"/>
          </a:xfrm>
          <a:prstGeom prst="rect">
            <a:avLst/>
          </a:prstGeom>
          <a:noFill/>
          <a:ln>
            <a:noFill/>
          </a:ln>
        </p:spPr>
        <p:txBody>
          <a:bodyPr anchorCtr="0" anchor="t" bIns="91425" lIns="0"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b="1" lang="en" sz="2000">
                <a:solidFill>
                  <a:srgbClr val="3155A6"/>
                </a:solidFill>
                <a:latin typeface="Roboto"/>
                <a:ea typeface="Roboto"/>
                <a:cs typeface="Roboto"/>
                <a:sym typeface="Roboto"/>
              </a:rPr>
              <a:t>Purpose</a:t>
            </a:r>
            <a:endParaRPr b="1" sz="2000">
              <a:solidFill>
                <a:srgbClr val="3155A6"/>
              </a:solidFill>
              <a:latin typeface="Roboto"/>
              <a:ea typeface="Roboto"/>
              <a:cs typeface="Roboto"/>
              <a:sym typeface="Roboto"/>
            </a:endParaRPr>
          </a:p>
          <a:p>
            <a:pPr indent="0" lvl="0" marL="0" rtl="0" algn="just">
              <a:lnSpc>
                <a:spcPct val="115000"/>
              </a:lnSpc>
              <a:spcBef>
                <a:spcPts val="1200"/>
              </a:spcBef>
              <a:spcAft>
                <a:spcPts val="0"/>
              </a:spcAft>
              <a:buClr>
                <a:schemeClr val="dk1"/>
              </a:buClr>
              <a:buSzPts val="1100"/>
              <a:buFont typeface="Arial"/>
              <a:buNone/>
            </a:pPr>
            <a:r>
              <a:rPr b="1" lang="en" sz="1300">
                <a:solidFill>
                  <a:schemeClr val="dk1"/>
                </a:solidFill>
                <a:latin typeface="Roboto"/>
                <a:ea typeface="Roboto"/>
                <a:cs typeface="Roboto"/>
                <a:sym typeface="Roboto"/>
              </a:rPr>
              <a:t>This learning module aims to:</a:t>
            </a:r>
            <a:endParaRPr b="1" sz="1300">
              <a:solidFill>
                <a:schemeClr val="dk1"/>
              </a:solidFill>
              <a:latin typeface="Roboto"/>
              <a:ea typeface="Roboto"/>
              <a:cs typeface="Roboto"/>
              <a:sym typeface="Roboto"/>
            </a:endParaRPr>
          </a:p>
          <a:p>
            <a:pPr indent="-133350" lvl="0" marL="171450" rtl="0" algn="l">
              <a:lnSpc>
                <a:spcPct val="115000"/>
              </a:lnSpc>
              <a:spcBef>
                <a:spcPts val="1200"/>
              </a:spcBef>
              <a:spcAft>
                <a:spcPts val="0"/>
              </a:spcAft>
              <a:buClr>
                <a:schemeClr val="dk1"/>
              </a:buClr>
              <a:buSzPts val="1200"/>
              <a:buFont typeface="Roboto"/>
              <a:buAutoNum type="arabicPeriod"/>
            </a:pPr>
            <a:r>
              <a:rPr lang="en" sz="1200">
                <a:solidFill>
                  <a:schemeClr val="dk1"/>
                </a:solidFill>
                <a:latin typeface="Roboto"/>
                <a:ea typeface="Roboto"/>
                <a:cs typeface="Roboto"/>
                <a:sym typeface="Roboto"/>
              </a:rPr>
              <a:t>Provide facilitators and landscape actors with knowledge and tools to co-design communication strategies within Integrated Landscape Management (ILM);</a:t>
            </a:r>
            <a:endParaRPr sz="1200">
              <a:solidFill>
                <a:schemeClr val="dk1"/>
              </a:solidFill>
              <a:latin typeface="Roboto"/>
              <a:ea typeface="Roboto"/>
              <a:cs typeface="Roboto"/>
              <a:sym typeface="Roboto"/>
            </a:endParaRPr>
          </a:p>
          <a:p>
            <a:pPr indent="-133350" lvl="0" marL="171450" rtl="0" algn="l">
              <a:lnSpc>
                <a:spcPct val="115000"/>
              </a:lnSpc>
              <a:spcBef>
                <a:spcPts val="1000"/>
              </a:spcBef>
              <a:spcAft>
                <a:spcPts val="0"/>
              </a:spcAft>
              <a:buClr>
                <a:schemeClr val="dk1"/>
              </a:buClr>
              <a:buSzPts val="1200"/>
              <a:buFont typeface="Roboto"/>
              <a:buAutoNum type="arabicPeriod"/>
            </a:pPr>
            <a:r>
              <a:rPr lang="en" sz="1200">
                <a:solidFill>
                  <a:schemeClr val="dk1"/>
                </a:solidFill>
                <a:latin typeface="Roboto"/>
                <a:ea typeface="Roboto"/>
                <a:cs typeface="Roboto"/>
                <a:sym typeface="Roboto"/>
              </a:rPr>
              <a:t>Define a systematic approach that enables landscape initiatives to share, receive, and act on key information to promote coherence, clarity, and collaboration among actors;</a:t>
            </a:r>
            <a:endParaRPr sz="1200">
              <a:solidFill>
                <a:schemeClr val="dk1"/>
              </a:solidFill>
              <a:latin typeface="Roboto"/>
              <a:ea typeface="Roboto"/>
              <a:cs typeface="Roboto"/>
              <a:sym typeface="Roboto"/>
            </a:endParaRPr>
          </a:p>
          <a:p>
            <a:pPr indent="-133350" lvl="0" marL="171450" rtl="0" algn="l">
              <a:lnSpc>
                <a:spcPct val="115000"/>
              </a:lnSpc>
              <a:spcBef>
                <a:spcPts val="1000"/>
              </a:spcBef>
              <a:spcAft>
                <a:spcPts val="0"/>
              </a:spcAft>
              <a:buClr>
                <a:schemeClr val="dk1"/>
              </a:buClr>
              <a:buSzPts val="1200"/>
              <a:buFont typeface="Roboto"/>
              <a:buAutoNum type="arabicPeriod"/>
            </a:pPr>
            <a:r>
              <a:rPr lang="en" sz="1200">
                <a:solidFill>
                  <a:schemeClr val="dk1"/>
                </a:solidFill>
                <a:latin typeface="Roboto"/>
                <a:ea typeface="Roboto"/>
                <a:cs typeface="Roboto"/>
                <a:sym typeface="Roboto"/>
              </a:rPr>
              <a:t>Ensure that communication strategies recognize and respond to the diversity of landscape audiences and actors;</a:t>
            </a:r>
            <a:endParaRPr sz="1200">
              <a:solidFill>
                <a:schemeClr val="dk1"/>
              </a:solidFill>
              <a:latin typeface="Roboto"/>
              <a:ea typeface="Roboto"/>
              <a:cs typeface="Roboto"/>
              <a:sym typeface="Roboto"/>
            </a:endParaRPr>
          </a:p>
          <a:p>
            <a:pPr indent="-133350" lvl="0" marL="171450" rtl="0" algn="l">
              <a:lnSpc>
                <a:spcPct val="115000"/>
              </a:lnSpc>
              <a:spcBef>
                <a:spcPts val="1000"/>
              </a:spcBef>
              <a:spcAft>
                <a:spcPts val="1000"/>
              </a:spcAft>
              <a:buClr>
                <a:schemeClr val="dk1"/>
              </a:buClr>
              <a:buSzPts val="1200"/>
              <a:buFont typeface="Roboto"/>
              <a:buAutoNum type="arabicPeriod"/>
            </a:pPr>
            <a:r>
              <a:rPr lang="en" sz="1200">
                <a:solidFill>
                  <a:schemeClr val="dk1"/>
                </a:solidFill>
                <a:latin typeface="Roboto"/>
                <a:ea typeface="Roboto"/>
                <a:cs typeface="Roboto"/>
                <a:sym typeface="Roboto"/>
              </a:rPr>
              <a:t>Provide guidelines for internal and external communication, facilitating stronger relationships and better management outcomes.</a:t>
            </a:r>
            <a:endParaRPr sz="1200">
              <a:solidFill>
                <a:schemeClr val="dk1"/>
              </a:solidFill>
              <a:latin typeface="Roboto"/>
              <a:ea typeface="Roboto"/>
              <a:cs typeface="Roboto"/>
              <a:sym typeface="Roboto"/>
            </a:endParaRPr>
          </a:p>
        </p:txBody>
      </p:sp>
      <p:sp>
        <p:nvSpPr>
          <p:cNvPr id="72" name="Google Shape;72;p14"/>
          <p:cNvSpPr txBox="1"/>
          <p:nvPr/>
        </p:nvSpPr>
        <p:spPr>
          <a:xfrm>
            <a:off x="750225" y="4891000"/>
            <a:ext cx="4752600" cy="4691100"/>
          </a:xfrm>
          <a:prstGeom prst="rect">
            <a:avLst/>
          </a:prstGeom>
          <a:noFill/>
          <a:ln>
            <a:noFill/>
          </a:ln>
        </p:spPr>
        <p:txBody>
          <a:bodyPr anchorCtr="0" anchor="t" bIns="91425" lIns="91425" spcFirstLastPara="1" rIns="91425" wrap="square" tIns="91425">
            <a:noAutofit/>
          </a:bodyPr>
          <a:lstStyle/>
          <a:p>
            <a:pPr indent="0" lvl="0" marL="228600" rtl="0" algn="l">
              <a:lnSpc>
                <a:spcPct val="115000"/>
              </a:lnSpc>
              <a:spcBef>
                <a:spcPts val="0"/>
              </a:spcBef>
              <a:spcAft>
                <a:spcPts val="0"/>
              </a:spcAft>
              <a:buClr>
                <a:schemeClr val="dk1"/>
              </a:buClr>
              <a:buSzPts val="1100"/>
              <a:buFont typeface="Arial"/>
              <a:buNone/>
            </a:pPr>
            <a:r>
              <a:rPr b="1" lang="en" sz="2000">
                <a:solidFill>
                  <a:srgbClr val="FFFFFF"/>
                </a:solidFill>
                <a:latin typeface="Roboto"/>
                <a:ea typeface="Roboto"/>
                <a:cs typeface="Roboto"/>
                <a:sym typeface="Roboto"/>
              </a:rPr>
              <a:t>Contents</a:t>
            </a:r>
            <a:endParaRPr b="1" sz="2000">
              <a:solidFill>
                <a:srgbClr val="FFFFFF"/>
              </a:solidFill>
              <a:latin typeface="Roboto"/>
              <a:ea typeface="Roboto"/>
              <a:cs typeface="Roboto"/>
              <a:sym typeface="Roboto"/>
            </a:endParaRPr>
          </a:p>
          <a:p>
            <a:pPr indent="0" lvl="0" marL="228600" rtl="0" algn="l">
              <a:lnSpc>
                <a:spcPct val="115000"/>
              </a:lnSpc>
              <a:spcBef>
                <a:spcPts val="1400"/>
              </a:spcBef>
              <a:spcAft>
                <a:spcPts val="0"/>
              </a:spcAft>
              <a:buClr>
                <a:schemeClr val="dk1"/>
              </a:buClr>
              <a:buSzPts val="1100"/>
              <a:buFont typeface="Arial"/>
              <a:buNone/>
            </a:pPr>
            <a:r>
              <a:rPr lang="en">
                <a:solidFill>
                  <a:srgbClr val="FFFFFF"/>
                </a:solidFill>
                <a:latin typeface="Roboto"/>
                <a:ea typeface="Roboto"/>
                <a:cs typeface="Roboto"/>
                <a:sym typeface="Roboto"/>
              </a:rPr>
              <a:t>1. </a:t>
            </a:r>
            <a:r>
              <a:rPr lang="en">
                <a:solidFill>
                  <a:srgbClr val="FFFFFF"/>
                </a:solidFill>
                <a:latin typeface="Roboto"/>
                <a:ea typeface="Roboto"/>
                <a:cs typeface="Roboto"/>
                <a:sym typeface="Roboto"/>
              </a:rPr>
              <a:t>Introduction</a:t>
            </a:r>
            <a:endParaRPr>
              <a:solidFill>
                <a:srgbClr val="FFFFFF"/>
              </a:solidFill>
              <a:latin typeface="Roboto"/>
              <a:ea typeface="Roboto"/>
              <a:cs typeface="Roboto"/>
              <a:sym typeface="Roboto"/>
            </a:endParaRPr>
          </a:p>
          <a:p>
            <a:pPr indent="0" lvl="0" marL="228600" rtl="0" algn="l">
              <a:lnSpc>
                <a:spcPct val="115000"/>
              </a:lnSpc>
              <a:spcBef>
                <a:spcPts val="1400"/>
              </a:spcBef>
              <a:spcAft>
                <a:spcPts val="0"/>
              </a:spcAft>
              <a:buClr>
                <a:schemeClr val="dk1"/>
              </a:buClr>
              <a:buSzPts val="1100"/>
              <a:buFont typeface="Arial"/>
              <a:buNone/>
            </a:pPr>
            <a:r>
              <a:rPr lang="en">
                <a:solidFill>
                  <a:srgbClr val="FFFFFF"/>
                </a:solidFill>
                <a:latin typeface="Roboto"/>
                <a:ea typeface="Roboto"/>
                <a:cs typeface="Roboto"/>
                <a:sym typeface="Roboto"/>
              </a:rPr>
              <a:t>2. Communication as a river that nourishes the landscape</a:t>
            </a:r>
            <a:endParaRPr>
              <a:solidFill>
                <a:srgbClr val="FFFFFF"/>
              </a:solidFill>
              <a:latin typeface="Roboto"/>
              <a:ea typeface="Roboto"/>
              <a:cs typeface="Roboto"/>
              <a:sym typeface="Roboto"/>
            </a:endParaRPr>
          </a:p>
          <a:p>
            <a:pPr indent="0" lvl="0" marL="228600" rtl="0" algn="l">
              <a:lnSpc>
                <a:spcPct val="115000"/>
              </a:lnSpc>
              <a:spcBef>
                <a:spcPts val="1400"/>
              </a:spcBef>
              <a:spcAft>
                <a:spcPts val="0"/>
              </a:spcAft>
              <a:buClr>
                <a:schemeClr val="dk1"/>
              </a:buClr>
              <a:buSzPts val="1100"/>
              <a:buFont typeface="Arial"/>
              <a:buNone/>
            </a:pPr>
            <a:r>
              <a:rPr lang="en">
                <a:solidFill>
                  <a:srgbClr val="FFFFFF"/>
                </a:solidFill>
                <a:latin typeface="Roboto"/>
                <a:ea typeface="Roboto"/>
                <a:cs typeface="Roboto"/>
                <a:sym typeface="Roboto"/>
              </a:rPr>
              <a:t>3. Relevance of a communication strategy for ILM</a:t>
            </a:r>
            <a:endParaRPr>
              <a:solidFill>
                <a:srgbClr val="FFFFFF"/>
              </a:solidFill>
              <a:latin typeface="Roboto"/>
              <a:ea typeface="Roboto"/>
              <a:cs typeface="Roboto"/>
              <a:sym typeface="Roboto"/>
            </a:endParaRPr>
          </a:p>
          <a:p>
            <a:pPr indent="0" lvl="0" marL="228600" rtl="0" algn="l">
              <a:lnSpc>
                <a:spcPct val="115000"/>
              </a:lnSpc>
              <a:spcBef>
                <a:spcPts val="1400"/>
              </a:spcBef>
              <a:spcAft>
                <a:spcPts val="0"/>
              </a:spcAft>
              <a:buClr>
                <a:schemeClr val="dk1"/>
              </a:buClr>
              <a:buSzPts val="1100"/>
              <a:buFont typeface="Arial"/>
              <a:buNone/>
            </a:pPr>
            <a:r>
              <a:rPr lang="en">
                <a:solidFill>
                  <a:srgbClr val="FFFFFF"/>
                </a:solidFill>
                <a:latin typeface="Roboto"/>
                <a:ea typeface="Roboto"/>
                <a:cs typeface="Roboto"/>
                <a:sym typeface="Roboto"/>
              </a:rPr>
              <a:t>4. Designing the communication strategy</a:t>
            </a:r>
            <a:endParaRPr>
              <a:solidFill>
                <a:srgbClr val="FFFFFF"/>
              </a:solidFill>
              <a:latin typeface="Roboto"/>
              <a:ea typeface="Roboto"/>
              <a:cs typeface="Roboto"/>
              <a:sym typeface="Roboto"/>
            </a:endParaRPr>
          </a:p>
          <a:p>
            <a:pPr indent="0" lvl="0" marL="228600" rtl="0" algn="l">
              <a:lnSpc>
                <a:spcPct val="115000"/>
              </a:lnSpc>
              <a:spcBef>
                <a:spcPts val="1400"/>
              </a:spcBef>
              <a:spcAft>
                <a:spcPts val="0"/>
              </a:spcAft>
              <a:buClr>
                <a:schemeClr val="dk1"/>
              </a:buClr>
              <a:buSzPts val="1100"/>
              <a:buFont typeface="Arial"/>
              <a:buNone/>
            </a:pPr>
            <a:r>
              <a:rPr lang="en">
                <a:solidFill>
                  <a:srgbClr val="FFFFFF"/>
                </a:solidFill>
                <a:latin typeface="Roboto"/>
                <a:ea typeface="Roboto"/>
                <a:cs typeface="Roboto"/>
                <a:sym typeface="Roboto"/>
              </a:rPr>
              <a:t>5. From strategy to action</a:t>
            </a:r>
            <a:endParaRPr>
              <a:solidFill>
                <a:srgbClr val="FFFFFF"/>
              </a:solidFill>
              <a:latin typeface="Roboto"/>
              <a:ea typeface="Roboto"/>
              <a:cs typeface="Roboto"/>
              <a:sym typeface="Roboto"/>
            </a:endParaRPr>
          </a:p>
          <a:p>
            <a:pPr indent="0" lvl="0" marL="228600" rtl="0" algn="l">
              <a:lnSpc>
                <a:spcPct val="115000"/>
              </a:lnSpc>
              <a:spcBef>
                <a:spcPts val="1400"/>
              </a:spcBef>
              <a:spcAft>
                <a:spcPts val="0"/>
              </a:spcAft>
              <a:buClr>
                <a:schemeClr val="dk1"/>
              </a:buClr>
              <a:buSzPts val="1100"/>
              <a:buFont typeface="Arial"/>
              <a:buNone/>
            </a:pPr>
            <a:r>
              <a:rPr lang="en">
                <a:solidFill>
                  <a:srgbClr val="FFFFFF"/>
                </a:solidFill>
                <a:latin typeface="Roboto"/>
                <a:ea typeface="Roboto"/>
                <a:cs typeface="Roboto"/>
                <a:sym typeface="Roboto"/>
              </a:rPr>
              <a:t>6. Support tool: Communication Canvas</a:t>
            </a:r>
            <a:endParaRPr>
              <a:solidFill>
                <a:srgbClr val="FFFFFF"/>
              </a:solidFill>
              <a:latin typeface="Roboto"/>
              <a:ea typeface="Roboto"/>
              <a:cs typeface="Roboto"/>
              <a:sym typeface="Roboto"/>
            </a:endParaRPr>
          </a:p>
          <a:p>
            <a:pPr indent="0" lvl="0" marL="228600" rtl="0" algn="l">
              <a:lnSpc>
                <a:spcPct val="115000"/>
              </a:lnSpc>
              <a:spcBef>
                <a:spcPts val="1400"/>
              </a:spcBef>
              <a:spcAft>
                <a:spcPts val="0"/>
              </a:spcAft>
              <a:buClr>
                <a:schemeClr val="dk1"/>
              </a:buClr>
              <a:buSzPts val="1100"/>
              <a:buFont typeface="Arial"/>
              <a:buNone/>
            </a:pPr>
            <a:r>
              <a:rPr lang="en">
                <a:solidFill>
                  <a:srgbClr val="FFFFFF"/>
                </a:solidFill>
                <a:latin typeface="Roboto"/>
                <a:ea typeface="Roboto"/>
                <a:cs typeface="Roboto"/>
                <a:sym typeface="Roboto"/>
              </a:rPr>
              <a:t>7. References and additional resources</a:t>
            </a:r>
            <a:endParaRPr>
              <a:solidFill>
                <a:srgbClr val="FFFFFF"/>
              </a:solidFill>
              <a:latin typeface="Roboto"/>
              <a:ea typeface="Roboto"/>
              <a:cs typeface="Roboto"/>
              <a:sym typeface="Roboto"/>
            </a:endParaRPr>
          </a:p>
          <a:p>
            <a:pPr indent="0" lvl="0" marL="228600" rtl="0" algn="l">
              <a:lnSpc>
                <a:spcPct val="115000"/>
              </a:lnSpc>
              <a:spcBef>
                <a:spcPts val="1400"/>
              </a:spcBef>
              <a:spcAft>
                <a:spcPts val="1200"/>
              </a:spcAft>
              <a:buClr>
                <a:schemeClr val="dk1"/>
              </a:buClr>
              <a:buSzPts val="1100"/>
              <a:buFont typeface="Arial"/>
              <a:buNone/>
            </a:pPr>
            <a:r>
              <a:rPr lang="en">
                <a:solidFill>
                  <a:srgbClr val="FFFFFF"/>
                </a:solidFill>
                <a:latin typeface="Roboto"/>
                <a:ea typeface="Roboto"/>
                <a:cs typeface="Roboto"/>
                <a:sym typeface="Roboto"/>
              </a:rPr>
              <a:t>8. Ideas for a learning session</a:t>
            </a:r>
            <a:endParaRPr>
              <a:solidFill>
                <a:srgbClr val="FFFFFF"/>
              </a:solidFill>
              <a:latin typeface="Roboto"/>
              <a:ea typeface="Roboto"/>
              <a:cs typeface="Roboto"/>
              <a:sym typeface="Roboto"/>
            </a:endParaRPr>
          </a:p>
        </p:txBody>
      </p:sp>
      <p:pic>
        <p:nvPicPr>
          <p:cNvPr id="73" name="Google Shape;73;p14" title="IMG_1943.jpg"/>
          <p:cNvPicPr preferRelativeResize="0"/>
          <p:nvPr/>
        </p:nvPicPr>
        <p:blipFill rotWithShape="1">
          <a:blip r:embed="rId3">
            <a:alphaModFix/>
          </a:blip>
          <a:srcRect b="21874" l="616" r="5996" t="8083"/>
          <a:stretch/>
        </p:blipFill>
        <p:spPr>
          <a:xfrm>
            <a:off x="5502950" y="4257600"/>
            <a:ext cx="2372700" cy="2372700"/>
          </a:xfrm>
          <a:prstGeom prst="round2DiagRect">
            <a:avLst>
              <a:gd fmla="val 50000" name="adj1"/>
              <a:gd fmla="val 0" name="adj2"/>
            </a:avLst>
          </a:prstGeom>
          <a:noFill/>
          <a:ln>
            <a:noFill/>
          </a:ln>
        </p:spPr>
      </p:pic>
      <p:sp>
        <p:nvSpPr>
          <p:cNvPr id="74" name="Google Shape;74;p14"/>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p:nvPr/>
        </p:nvSpPr>
        <p:spPr>
          <a:xfrm>
            <a:off x="33125" y="5631600"/>
            <a:ext cx="7772400" cy="4426800"/>
          </a:xfrm>
          <a:prstGeom prst="rect">
            <a:avLst/>
          </a:prstGeom>
          <a:solidFill>
            <a:srgbClr val="E5F5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1" name="Google Shape;81;p15"/>
          <p:cNvSpPr txBox="1"/>
          <p:nvPr/>
        </p:nvSpPr>
        <p:spPr>
          <a:xfrm>
            <a:off x="1042775" y="5958725"/>
            <a:ext cx="5753100" cy="334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1200">
                <a:solidFill>
                  <a:schemeClr val="dk1"/>
                </a:solidFill>
                <a:latin typeface="Roboto"/>
                <a:ea typeface="Roboto"/>
                <a:cs typeface="Roboto"/>
                <a:sym typeface="Roboto"/>
              </a:rPr>
              <a:t>A communication strategy within ILM should:</a:t>
            </a:r>
            <a:endParaRPr sz="1200">
              <a:solidFill>
                <a:schemeClr val="dk1"/>
              </a:solidFill>
              <a:latin typeface="Roboto"/>
              <a:ea typeface="Roboto"/>
              <a:cs typeface="Roboto"/>
              <a:sym typeface="Roboto"/>
            </a:endParaRPr>
          </a:p>
          <a:p>
            <a:pPr indent="-188722" lvl="0" marL="118872" rtl="0" algn="l">
              <a:lnSpc>
                <a:spcPct val="115000"/>
              </a:lnSpc>
              <a:spcBef>
                <a:spcPts val="1000"/>
              </a:spcBef>
              <a:spcAft>
                <a:spcPts val="0"/>
              </a:spcAft>
              <a:buClr>
                <a:schemeClr val="dk1"/>
              </a:buClr>
              <a:buSzPts val="1100"/>
              <a:buFont typeface="Roboto"/>
              <a:buChar char="●"/>
            </a:pPr>
            <a:r>
              <a:rPr lang="en" sz="1100">
                <a:solidFill>
                  <a:schemeClr val="dk1"/>
                </a:solidFill>
                <a:latin typeface="Roboto"/>
                <a:ea typeface="Roboto"/>
                <a:cs typeface="Roboto"/>
                <a:sym typeface="Roboto"/>
              </a:rPr>
              <a:t>Identify and address communication problems that may hinder joint work, including unhealthy communication patterns associated with power relations, privilege, or prejudice.</a:t>
            </a:r>
            <a:endParaRPr sz="1100">
              <a:solidFill>
                <a:schemeClr val="dk1"/>
              </a:solidFill>
              <a:latin typeface="Roboto"/>
              <a:ea typeface="Roboto"/>
              <a:cs typeface="Roboto"/>
              <a:sym typeface="Roboto"/>
            </a:endParaRPr>
          </a:p>
          <a:p>
            <a:pPr indent="-188722" lvl="0" marL="118872" rtl="0" algn="l">
              <a:lnSpc>
                <a:spcPct val="115000"/>
              </a:lnSpc>
              <a:spcBef>
                <a:spcPts val="1000"/>
              </a:spcBef>
              <a:spcAft>
                <a:spcPts val="0"/>
              </a:spcAft>
              <a:buClr>
                <a:schemeClr val="dk1"/>
              </a:buClr>
              <a:buSzPts val="1100"/>
              <a:buFont typeface="Roboto"/>
              <a:buChar char="●"/>
            </a:pPr>
            <a:r>
              <a:rPr lang="en" sz="1100">
                <a:solidFill>
                  <a:schemeClr val="dk1"/>
                </a:solidFill>
                <a:latin typeface="Roboto"/>
                <a:ea typeface="Roboto"/>
                <a:cs typeface="Roboto"/>
                <a:sym typeface="Roboto"/>
              </a:rPr>
              <a:t>Help define and understand roles and responsibilities that facilitate internal coordination of the landscape partnership.</a:t>
            </a:r>
            <a:endParaRPr sz="1100">
              <a:solidFill>
                <a:schemeClr val="dk1"/>
              </a:solidFill>
              <a:latin typeface="Roboto"/>
              <a:ea typeface="Roboto"/>
              <a:cs typeface="Roboto"/>
              <a:sym typeface="Roboto"/>
            </a:endParaRPr>
          </a:p>
          <a:p>
            <a:pPr indent="-188722" lvl="0" marL="118872" rtl="0" algn="l">
              <a:lnSpc>
                <a:spcPct val="115000"/>
              </a:lnSpc>
              <a:spcBef>
                <a:spcPts val="1000"/>
              </a:spcBef>
              <a:spcAft>
                <a:spcPts val="0"/>
              </a:spcAft>
              <a:buClr>
                <a:schemeClr val="dk1"/>
              </a:buClr>
              <a:buSzPts val="1100"/>
              <a:buFont typeface="Roboto"/>
              <a:buChar char="●"/>
            </a:pPr>
            <a:r>
              <a:rPr lang="en" sz="1100">
                <a:solidFill>
                  <a:schemeClr val="dk1"/>
                </a:solidFill>
                <a:latin typeface="Roboto"/>
                <a:ea typeface="Roboto"/>
                <a:cs typeface="Roboto"/>
                <a:sym typeface="Roboto"/>
              </a:rPr>
              <a:t>Recognize and adapt to the needs of diverse audiences and actors, promoting a more inclusive approach.</a:t>
            </a:r>
            <a:endParaRPr sz="1100">
              <a:solidFill>
                <a:schemeClr val="dk1"/>
              </a:solidFill>
              <a:latin typeface="Roboto"/>
              <a:ea typeface="Roboto"/>
              <a:cs typeface="Roboto"/>
              <a:sym typeface="Roboto"/>
            </a:endParaRPr>
          </a:p>
          <a:p>
            <a:pPr indent="-188722" lvl="0" marL="118872" rtl="0" algn="l">
              <a:lnSpc>
                <a:spcPct val="115000"/>
              </a:lnSpc>
              <a:spcBef>
                <a:spcPts val="1000"/>
              </a:spcBef>
              <a:spcAft>
                <a:spcPts val="0"/>
              </a:spcAft>
              <a:buClr>
                <a:schemeClr val="dk1"/>
              </a:buClr>
              <a:buSzPts val="1100"/>
              <a:buFont typeface="Roboto"/>
              <a:buChar char="●"/>
            </a:pPr>
            <a:r>
              <a:rPr lang="en" sz="1100">
                <a:solidFill>
                  <a:schemeClr val="dk1"/>
                </a:solidFill>
                <a:latin typeface="Roboto"/>
                <a:ea typeface="Roboto"/>
                <a:cs typeface="Roboto"/>
                <a:sym typeface="Roboto"/>
              </a:rPr>
              <a:t>Establish clear guidelines for internal and external communication, ensuring that all actors are informed, understand the objectives, and contribute to making the benefits of the landscape initiative visible.</a:t>
            </a:r>
            <a:endParaRPr sz="1100">
              <a:solidFill>
                <a:schemeClr val="dk1"/>
              </a:solidFill>
              <a:latin typeface="Roboto"/>
              <a:ea typeface="Roboto"/>
              <a:cs typeface="Roboto"/>
              <a:sym typeface="Roboto"/>
            </a:endParaRPr>
          </a:p>
          <a:p>
            <a:pPr indent="-188722" lvl="0" marL="118872" rtl="0" algn="l">
              <a:lnSpc>
                <a:spcPct val="115000"/>
              </a:lnSpc>
              <a:spcBef>
                <a:spcPts val="1000"/>
              </a:spcBef>
              <a:spcAft>
                <a:spcPts val="0"/>
              </a:spcAft>
              <a:buClr>
                <a:schemeClr val="dk1"/>
              </a:buClr>
              <a:buSzPts val="1100"/>
              <a:buFont typeface="Roboto"/>
              <a:buChar char="●"/>
            </a:pPr>
            <a:r>
              <a:rPr lang="en" sz="1100">
                <a:solidFill>
                  <a:schemeClr val="dk1"/>
                </a:solidFill>
                <a:latin typeface="Roboto"/>
                <a:ea typeface="Roboto"/>
                <a:cs typeface="Roboto"/>
                <a:sym typeface="Roboto"/>
              </a:rPr>
              <a:t>Improve implementation of actions and projects through strategic communication that strengthens relationships and optimizes collaborative results.</a:t>
            </a:r>
            <a:endParaRPr sz="1100">
              <a:solidFill>
                <a:schemeClr val="dk1"/>
              </a:solidFill>
              <a:latin typeface="Roboto"/>
              <a:ea typeface="Roboto"/>
              <a:cs typeface="Roboto"/>
              <a:sym typeface="Roboto"/>
            </a:endParaRPr>
          </a:p>
        </p:txBody>
      </p:sp>
      <p:sp>
        <p:nvSpPr>
          <p:cNvPr id="82" name="Google Shape;82;p15"/>
          <p:cNvSpPr/>
          <p:nvPr/>
        </p:nvSpPr>
        <p:spPr>
          <a:xfrm flipH="1" rot="10800000">
            <a:off x="-640201" y="-131851"/>
            <a:ext cx="1508100" cy="12561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83" name="Google Shape;83;p15"/>
          <p:cNvSpPr txBox="1"/>
          <p:nvPr/>
        </p:nvSpPr>
        <p:spPr>
          <a:xfrm>
            <a:off x="959262" y="320729"/>
            <a:ext cx="3105600" cy="5694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en" sz="2500">
                <a:solidFill>
                  <a:srgbClr val="3155A6"/>
                </a:solidFill>
                <a:latin typeface="Roboto"/>
                <a:ea typeface="Roboto"/>
                <a:cs typeface="Roboto"/>
                <a:sym typeface="Roboto"/>
              </a:rPr>
              <a:t>Introduction</a:t>
            </a:r>
            <a:endParaRPr b="1" sz="2500">
              <a:solidFill>
                <a:srgbClr val="3155A6"/>
              </a:solidFill>
              <a:latin typeface="Roboto"/>
              <a:ea typeface="Roboto"/>
              <a:cs typeface="Roboto"/>
              <a:sym typeface="Roboto"/>
            </a:endParaRPr>
          </a:p>
        </p:txBody>
      </p:sp>
      <p:sp>
        <p:nvSpPr>
          <p:cNvPr id="84" name="Google Shape;84;p15"/>
          <p:cNvSpPr txBox="1"/>
          <p:nvPr/>
        </p:nvSpPr>
        <p:spPr>
          <a:xfrm>
            <a:off x="193591" y="166212"/>
            <a:ext cx="536400" cy="708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en" sz="3400">
                <a:solidFill>
                  <a:srgbClr val="FFFFFF"/>
                </a:solidFill>
                <a:latin typeface="Roboto"/>
                <a:ea typeface="Roboto"/>
                <a:cs typeface="Roboto"/>
                <a:sym typeface="Roboto"/>
              </a:rPr>
              <a:t>1</a:t>
            </a:r>
            <a:endParaRPr sz="3400">
              <a:solidFill>
                <a:srgbClr val="FFFFFF"/>
              </a:solidFill>
            </a:endParaRPr>
          </a:p>
        </p:txBody>
      </p:sp>
      <p:sp>
        <p:nvSpPr>
          <p:cNvPr id="85" name="Google Shape;85;p15"/>
          <p:cNvSpPr txBox="1"/>
          <p:nvPr/>
        </p:nvSpPr>
        <p:spPr>
          <a:xfrm>
            <a:off x="968800" y="936195"/>
            <a:ext cx="5827200" cy="384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300">
                <a:solidFill>
                  <a:srgbClr val="3155A6"/>
                </a:solidFill>
                <a:latin typeface="Roboto Medium"/>
                <a:ea typeface="Roboto Medium"/>
                <a:cs typeface="Roboto Medium"/>
                <a:sym typeface="Roboto Medium"/>
              </a:rPr>
              <a:t>ILM promotes a collaborative approach to the sustainable management of territories where different ecosystems and social actors converge and interact.</a:t>
            </a:r>
            <a:endParaRPr sz="1300">
              <a:solidFill>
                <a:srgbClr val="3155A6"/>
              </a:solidFill>
              <a:latin typeface="Roboto Medium"/>
              <a:ea typeface="Roboto Medium"/>
              <a:cs typeface="Roboto Medium"/>
              <a:sym typeface="Roboto Medium"/>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Given the social nature of ILM, communication is an essential competency, not only as a dissemination tool but as a strategic component for bringing together diverse visions of the landscape, building trust, and facilitating collective transformation processes. Without effective communication, the collaboration required for ILM becomes difficult to achieve.</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A communication strategy can be defined as a planned approach for conveying specific information to defined audiences in order to achieve an established objective. When well planned, it makes it possible to define what information is shared, with whom, and for what purpose, aligning all landscape actors - local communities, authorities, businesses, NGOs, and others - with the landscape’s shared objectives.</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1200"/>
              </a:spcAft>
              <a:buNone/>
            </a:pPr>
            <a:r>
              <a:rPr lang="en" sz="1100">
                <a:solidFill>
                  <a:schemeClr val="dk1"/>
                </a:solidFill>
                <a:latin typeface="Roboto"/>
                <a:ea typeface="Roboto"/>
                <a:cs typeface="Roboto"/>
                <a:sym typeface="Roboto"/>
              </a:rPr>
              <a:t>In landscape initiatives, designing a communication strategy from this perspective ensures that diverse voices - including those historically underrepresented - are meaningfully heard. It also promotes consistency and alignment of messages, ensuring clarity, reducing misunderstandings, and fostering collaboration.</a:t>
            </a:r>
            <a:endParaRPr sz="1100">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1" name="Google Shape;91;p16"/>
          <p:cNvSpPr/>
          <p:nvPr/>
        </p:nvSpPr>
        <p:spPr>
          <a:xfrm flipH="1" rot="10800000">
            <a:off x="-640201" y="-114532"/>
            <a:ext cx="1508100" cy="12561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92" name="Google Shape;92;p16"/>
          <p:cNvSpPr txBox="1"/>
          <p:nvPr/>
        </p:nvSpPr>
        <p:spPr>
          <a:xfrm>
            <a:off x="193591" y="183531"/>
            <a:ext cx="536400" cy="708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en" sz="3400">
                <a:solidFill>
                  <a:srgbClr val="FFFFFF"/>
                </a:solidFill>
                <a:latin typeface="Roboto"/>
                <a:ea typeface="Roboto"/>
                <a:cs typeface="Roboto"/>
                <a:sym typeface="Roboto"/>
              </a:rPr>
              <a:t>2</a:t>
            </a:r>
            <a:endParaRPr sz="3400">
              <a:solidFill>
                <a:srgbClr val="FFFFFF"/>
              </a:solidFill>
            </a:endParaRPr>
          </a:p>
        </p:txBody>
      </p:sp>
      <p:sp>
        <p:nvSpPr>
          <p:cNvPr id="93" name="Google Shape;93;p16"/>
          <p:cNvSpPr txBox="1"/>
          <p:nvPr/>
        </p:nvSpPr>
        <p:spPr>
          <a:xfrm>
            <a:off x="968800" y="1329904"/>
            <a:ext cx="5827200" cy="460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300">
                <a:solidFill>
                  <a:srgbClr val="3155A6"/>
                </a:solidFill>
                <a:latin typeface="Roboto Medium"/>
                <a:ea typeface="Roboto Medium"/>
                <a:cs typeface="Roboto Medium"/>
                <a:sym typeface="Roboto Medium"/>
              </a:rPr>
              <a:t>Communication in ILM can be compared to a river flowing through a watershed and across a territory. Just as a river shapes the landscape, connects ecosystems, and distributes life, communication connects people, visions, and ideas, shaping collaborative processes across the territory.</a:t>
            </a:r>
            <a:endParaRPr sz="1300">
              <a:solidFill>
                <a:srgbClr val="3155A6"/>
              </a:solidFill>
              <a:latin typeface="Roboto Medium"/>
              <a:ea typeface="Roboto Medium"/>
              <a:cs typeface="Roboto Medium"/>
              <a:sym typeface="Roboto Medium"/>
            </a:endParaRPr>
          </a:p>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Roboto"/>
                <a:ea typeface="Roboto"/>
                <a:cs typeface="Roboto"/>
                <a:sym typeface="Roboto"/>
              </a:rPr>
              <a:t>Just as we need to understand where water comes from, how it moves, where we want to take it, and who benefits, we also need to understand the flow of information and know what messages we want to convey, who sends them, who they are intended for, and what impact we want to generate.</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lang="en" sz="1100">
                <a:solidFill>
                  <a:schemeClr val="dk1"/>
                </a:solidFill>
                <a:latin typeface="Roboto"/>
                <a:ea typeface="Roboto"/>
                <a:cs typeface="Roboto"/>
                <a:sym typeface="Roboto"/>
              </a:rPr>
              <a:t>This “communication river” has two main currents. The first is visible and on the surface: </a:t>
            </a:r>
            <a:r>
              <a:rPr b="1" lang="en" sz="1100">
                <a:solidFill>
                  <a:schemeClr val="dk1"/>
                </a:solidFill>
                <a:latin typeface="Roboto"/>
                <a:ea typeface="Roboto"/>
                <a:cs typeface="Roboto"/>
                <a:sym typeface="Roboto"/>
              </a:rPr>
              <a:t>external communication</a:t>
            </a:r>
            <a:r>
              <a:rPr lang="en" sz="1100">
                <a:solidFill>
                  <a:schemeClr val="dk1"/>
                </a:solidFill>
                <a:latin typeface="Roboto"/>
                <a:ea typeface="Roboto"/>
                <a:cs typeface="Roboto"/>
                <a:sym typeface="Roboto"/>
              </a:rPr>
              <a:t>, directed toward communities or the general public, potential key partners, institutions, or the media. The second is a deeper and less visible current: </a:t>
            </a:r>
            <a:r>
              <a:rPr b="1" lang="en" sz="1100">
                <a:solidFill>
                  <a:schemeClr val="dk1"/>
                </a:solidFill>
                <a:latin typeface="Roboto"/>
                <a:ea typeface="Roboto"/>
                <a:cs typeface="Roboto"/>
                <a:sym typeface="Roboto"/>
              </a:rPr>
              <a:t>internal communication</a:t>
            </a:r>
            <a:r>
              <a:rPr lang="en" sz="1100">
                <a:solidFill>
                  <a:schemeClr val="dk1"/>
                </a:solidFill>
                <a:latin typeface="Roboto"/>
                <a:ea typeface="Roboto"/>
                <a:cs typeface="Roboto"/>
                <a:sym typeface="Roboto"/>
              </a:rPr>
              <a:t>, which flows within the landscape partnership and enables coordination, decision-making, and cohesion. Both currents are essential. If one fails, the flow weakens, and collaboration stagnates. But if both flow with clarity and purpose, the landscape is strengthened, and joint action becomes possible.</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1000"/>
              </a:spcAft>
              <a:buClr>
                <a:schemeClr val="dk1"/>
              </a:buClr>
              <a:buSzPts val="1100"/>
              <a:buFont typeface="Arial"/>
              <a:buNone/>
            </a:pPr>
            <a:r>
              <a:rPr lang="en" sz="1100">
                <a:solidFill>
                  <a:schemeClr val="dk1"/>
                </a:solidFill>
                <a:latin typeface="Roboto"/>
                <a:ea typeface="Roboto"/>
                <a:cs typeface="Roboto"/>
                <a:sym typeface="Roboto"/>
              </a:rPr>
              <a:t>A key element of this flowing river of communication is</a:t>
            </a:r>
            <a:r>
              <a:rPr b="1" lang="en" sz="1100">
                <a:solidFill>
                  <a:schemeClr val="dk1"/>
                </a:solidFill>
                <a:latin typeface="Roboto"/>
                <a:ea typeface="Roboto"/>
                <a:cs typeface="Roboto"/>
                <a:sym typeface="Roboto"/>
              </a:rPr>
              <a:t> cultivating relationships</a:t>
            </a:r>
            <a:r>
              <a:rPr lang="en" sz="1100">
                <a:solidFill>
                  <a:schemeClr val="dk1"/>
                </a:solidFill>
                <a:latin typeface="Roboto"/>
                <a:ea typeface="Roboto"/>
                <a:cs typeface="Roboto"/>
                <a:sym typeface="Roboto"/>
              </a:rPr>
              <a:t>. Just as ecosystems along a river depend on water, effective communication strategies thrive on the strength and depth of relationships built over time. These relationships, fostered through continuous and meaningful interaction, become the core of the communication process, influencing both the path of the message and its impact.</a:t>
            </a:r>
            <a:endParaRPr sz="1100">
              <a:solidFill>
                <a:schemeClr val="dk1"/>
              </a:solidFill>
              <a:latin typeface="Roboto"/>
              <a:ea typeface="Roboto"/>
              <a:cs typeface="Roboto"/>
              <a:sym typeface="Roboto"/>
            </a:endParaRPr>
          </a:p>
        </p:txBody>
      </p:sp>
      <p:sp>
        <p:nvSpPr>
          <p:cNvPr id="94" name="Google Shape;94;p16"/>
          <p:cNvSpPr txBox="1"/>
          <p:nvPr/>
        </p:nvSpPr>
        <p:spPr>
          <a:xfrm>
            <a:off x="959250" y="321125"/>
            <a:ext cx="5956200" cy="95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b="1" lang="en" sz="2500">
                <a:solidFill>
                  <a:srgbClr val="3155A6"/>
                </a:solidFill>
                <a:latin typeface="Roboto"/>
                <a:ea typeface="Roboto"/>
                <a:cs typeface="Roboto"/>
                <a:sym typeface="Roboto"/>
              </a:rPr>
              <a:t>Communication as a River that Nourishes the Landscape</a:t>
            </a:r>
            <a:endParaRPr b="1" sz="2500">
              <a:solidFill>
                <a:srgbClr val="3155A6"/>
              </a:solidFill>
              <a:latin typeface="Roboto"/>
              <a:ea typeface="Roboto"/>
              <a:cs typeface="Roboto"/>
              <a:sym typeface="Roboto"/>
            </a:endParaRPr>
          </a:p>
        </p:txBody>
      </p:sp>
      <p:pic>
        <p:nvPicPr>
          <p:cNvPr id="95" name="Google Shape;95;p16"/>
          <p:cNvPicPr preferRelativeResize="0"/>
          <p:nvPr/>
        </p:nvPicPr>
        <p:blipFill rotWithShape="1">
          <a:blip r:embed="rId3">
            <a:alphaModFix/>
          </a:blip>
          <a:srcRect b="13412" l="14295" r="24640" t="0"/>
          <a:stretch/>
        </p:blipFill>
        <p:spPr>
          <a:xfrm>
            <a:off x="4503338" y="5984874"/>
            <a:ext cx="2292600" cy="3250800"/>
          </a:xfrm>
          <a:prstGeom prst="roundRect">
            <a:avLst>
              <a:gd fmla="val 3763" name="adj"/>
            </a:avLst>
          </a:prstGeom>
          <a:noFill/>
          <a:ln>
            <a:noFill/>
          </a:ln>
        </p:spPr>
      </p:pic>
      <p:sp>
        <p:nvSpPr>
          <p:cNvPr id="96" name="Google Shape;96;p16"/>
          <p:cNvSpPr txBox="1"/>
          <p:nvPr/>
        </p:nvSpPr>
        <p:spPr>
          <a:xfrm>
            <a:off x="959251" y="5935500"/>
            <a:ext cx="3185400" cy="320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dk1"/>
                </a:solidFill>
                <a:latin typeface="Roboto"/>
                <a:ea typeface="Roboto"/>
                <a:cs typeface="Roboto"/>
                <a:sym typeface="Roboto"/>
              </a:rPr>
              <a:t>In collaborative landscape management, a communication strategy is the river that sustains life. Without it, landscapes can become depleted, life can stagnate, and disconnections can emerge, obstructing collaboration. With a well-nourished communication river, landscapes are revitalized, life thrives, and everything is interconnected. </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1000"/>
              </a:spcAft>
              <a:buNone/>
            </a:pPr>
            <a:r>
              <a:rPr lang="en" sz="1100">
                <a:solidFill>
                  <a:schemeClr val="dk1"/>
                </a:solidFill>
                <a:latin typeface="Roboto"/>
                <a:ea typeface="Roboto"/>
                <a:cs typeface="Roboto"/>
                <a:sym typeface="Roboto"/>
              </a:rPr>
              <a:t>This metaphor reflects landscapes as dynamic socio-ecological systems in which communication - especially its relational dimension - is central. Every conversation, interaction, and shared experience becomes a tributary that feeds the broader narrative and sustains collaboration among landscape actors.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02" name="Google Shape;102;p17"/>
          <p:cNvSpPr txBox="1"/>
          <p:nvPr/>
        </p:nvSpPr>
        <p:spPr>
          <a:xfrm>
            <a:off x="972600" y="471548"/>
            <a:ext cx="5827200" cy="165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500">
                <a:solidFill>
                  <a:srgbClr val="00A34B"/>
                </a:solidFill>
                <a:latin typeface="Roboto"/>
                <a:ea typeface="Roboto"/>
                <a:cs typeface="Roboto"/>
                <a:sym typeface="Roboto"/>
              </a:rPr>
              <a:t>External communication (the surface current)</a:t>
            </a:r>
            <a:endParaRPr b="1" sz="1100">
              <a:latin typeface="Roboto"/>
              <a:ea typeface="Roboto"/>
              <a:cs typeface="Roboto"/>
              <a:sym typeface="Roboto"/>
            </a:endParaRPr>
          </a:p>
          <a:p>
            <a:pPr indent="0" lvl="0" marL="0" marR="0" rtl="0" algn="l">
              <a:lnSpc>
                <a:spcPct val="115000"/>
              </a:lnSpc>
              <a:spcBef>
                <a:spcPts val="1000"/>
              </a:spcBef>
              <a:spcAft>
                <a:spcPts val="0"/>
              </a:spcAft>
              <a:buClr>
                <a:schemeClr val="dk1"/>
              </a:buClr>
              <a:buSzPts val="1100"/>
              <a:buFont typeface="Arial"/>
              <a:buNone/>
            </a:pPr>
            <a:r>
              <a:rPr lang="en" sz="1100">
                <a:latin typeface="Roboto"/>
                <a:ea typeface="Roboto"/>
                <a:cs typeface="Roboto"/>
                <a:sym typeface="Roboto"/>
              </a:rPr>
              <a:t>External communication is the most visible part of our communication river, similar to surface currents. It represents the messages, narratives, and information we share with broader audiences. Just as the surface of a river can reflect the sky or surrounding landscapes, external communication reflects the objectives, values, and public image of the landscape initiative.</a:t>
            </a:r>
            <a:endParaRPr sz="1100">
              <a:latin typeface="Roboto"/>
              <a:ea typeface="Roboto"/>
              <a:cs typeface="Roboto"/>
              <a:sym typeface="Roboto"/>
            </a:endParaRPr>
          </a:p>
        </p:txBody>
      </p:sp>
      <p:pic>
        <p:nvPicPr>
          <p:cNvPr id="103" name="Google Shape;103;p17" title="pexels-matthardy-1533720-modified.jpg"/>
          <p:cNvPicPr preferRelativeResize="0"/>
          <p:nvPr/>
        </p:nvPicPr>
        <p:blipFill rotWithShape="1">
          <a:blip r:embed="rId3">
            <a:alphaModFix/>
          </a:blip>
          <a:srcRect b="26715" l="0" r="0" t="21712"/>
          <a:stretch/>
        </p:blipFill>
        <p:spPr>
          <a:xfrm>
            <a:off x="0" y="7502876"/>
            <a:ext cx="7772401" cy="2671626"/>
          </a:xfrm>
          <a:prstGeom prst="rect">
            <a:avLst/>
          </a:prstGeom>
          <a:noFill/>
          <a:ln>
            <a:noFill/>
          </a:ln>
        </p:spPr>
      </p:pic>
      <p:sp>
        <p:nvSpPr>
          <p:cNvPr id="104" name="Google Shape;104;p17"/>
          <p:cNvSpPr/>
          <p:nvPr/>
        </p:nvSpPr>
        <p:spPr>
          <a:xfrm>
            <a:off x="1012050" y="2148100"/>
            <a:ext cx="5827200" cy="3227400"/>
          </a:xfrm>
          <a:prstGeom prst="rect">
            <a:avLst/>
          </a:prstGeom>
          <a:solidFill>
            <a:srgbClr val="E5F5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5" name="Google Shape;105;p17"/>
          <p:cNvSpPr txBox="1"/>
          <p:nvPr/>
        </p:nvSpPr>
        <p:spPr>
          <a:xfrm>
            <a:off x="1187093" y="2321500"/>
            <a:ext cx="5477100" cy="2880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None/>
            </a:pPr>
            <a:r>
              <a:rPr lang="en" sz="1100">
                <a:solidFill>
                  <a:schemeClr val="dk1"/>
                </a:solidFill>
                <a:latin typeface="Roboto"/>
                <a:ea typeface="Roboto"/>
                <a:cs typeface="Roboto"/>
                <a:sym typeface="Roboto"/>
              </a:rPr>
              <a:t>External communication includes:</a:t>
            </a:r>
            <a:endParaRPr sz="1100">
              <a:solidFill>
                <a:schemeClr val="dk1"/>
              </a:solidFill>
              <a:latin typeface="Roboto"/>
              <a:ea typeface="Roboto"/>
              <a:cs typeface="Roboto"/>
              <a:sym typeface="Roboto"/>
            </a:endParaRPr>
          </a:p>
          <a:p>
            <a:pPr indent="-184150" lvl="0" marL="228600" rtl="0" algn="l">
              <a:lnSpc>
                <a:spcPct val="115000"/>
              </a:lnSpc>
              <a:spcBef>
                <a:spcPts val="10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Engaging broader audiences: </a:t>
            </a:r>
            <a:r>
              <a:rPr lang="en" sz="1100">
                <a:solidFill>
                  <a:schemeClr val="dk1"/>
                </a:solidFill>
                <a:latin typeface="Roboto"/>
                <a:ea typeface="Roboto"/>
                <a:cs typeface="Roboto"/>
                <a:sym typeface="Roboto"/>
              </a:rPr>
              <a:t>potential landscape partnership members, media, residents of the territory, authorities, landscape funders, etc., through channels such as social media, press releases, and community events. The objective is to establish and maintain positive relationships with key external actors.</a:t>
            </a:r>
            <a:endParaRPr sz="1100">
              <a:solidFill>
                <a:schemeClr val="dk1"/>
              </a:solidFill>
              <a:latin typeface="Roboto"/>
              <a:ea typeface="Roboto"/>
              <a:cs typeface="Roboto"/>
              <a:sym typeface="Roboto"/>
            </a:endParaRPr>
          </a:p>
          <a:p>
            <a:pPr indent="-184150" lvl="0" marL="228600" rtl="0" algn="l">
              <a:lnSpc>
                <a:spcPct val="115000"/>
              </a:lnSpc>
              <a:spcBef>
                <a:spcPts val="10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Public relations: </a:t>
            </a:r>
            <a:r>
              <a:rPr lang="en" sz="1100">
                <a:solidFill>
                  <a:schemeClr val="dk1"/>
                </a:solidFill>
                <a:latin typeface="Roboto"/>
                <a:ea typeface="Roboto"/>
                <a:cs typeface="Roboto"/>
                <a:sym typeface="Roboto"/>
              </a:rPr>
              <a:t>managing the public image of the landscape initiative through strategic messages and media interactions. This includes creating narratives aligned with the values, vision, and objectives promoted by the landscape initiative.</a:t>
            </a:r>
            <a:endParaRPr sz="1100">
              <a:solidFill>
                <a:schemeClr val="dk1"/>
              </a:solidFill>
              <a:latin typeface="Roboto"/>
              <a:ea typeface="Roboto"/>
              <a:cs typeface="Roboto"/>
              <a:sym typeface="Roboto"/>
            </a:endParaRPr>
          </a:p>
          <a:p>
            <a:pPr indent="-184150" lvl="0" marL="228600" rtl="0" algn="l">
              <a:lnSpc>
                <a:spcPct val="115000"/>
              </a:lnSpc>
              <a:spcBef>
                <a:spcPts val="10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Building trust: </a:t>
            </a:r>
            <a:r>
              <a:rPr lang="en" sz="1100">
                <a:solidFill>
                  <a:schemeClr val="dk1"/>
                </a:solidFill>
                <a:latin typeface="Roboto"/>
                <a:ea typeface="Roboto"/>
                <a:cs typeface="Roboto"/>
                <a:sym typeface="Roboto"/>
              </a:rPr>
              <a:t>consistently practicing coherence and maintaining transparency in actions and communications. Trust is established by demonstrating reliability, competence, and integrity in all interactions.</a:t>
            </a:r>
            <a:endParaRPr b="1" sz="1100">
              <a:solidFill>
                <a:schemeClr val="dk1"/>
              </a:solidFill>
              <a:latin typeface="Roboto"/>
              <a:ea typeface="Roboto"/>
              <a:cs typeface="Roboto"/>
              <a:sym typeface="Roboto"/>
            </a:endParaRPr>
          </a:p>
        </p:txBody>
      </p:sp>
      <p:sp>
        <p:nvSpPr>
          <p:cNvPr id="106" name="Google Shape;106;p17"/>
          <p:cNvSpPr txBox="1"/>
          <p:nvPr/>
        </p:nvSpPr>
        <p:spPr>
          <a:xfrm>
            <a:off x="972600" y="5375489"/>
            <a:ext cx="5827200" cy="1845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t/>
            </a:r>
            <a:endParaRPr sz="1100">
              <a:solidFill>
                <a:schemeClr val="dk1"/>
              </a:solidFill>
              <a:latin typeface="Roboto"/>
              <a:ea typeface="Roboto"/>
              <a:cs typeface="Roboto"/>
              <a:sym typeface="Roboto"/>
            </a:endParaRPr>
          </a:p>
          <a:p>
            <a:pPr indent="0" lvl="0" marL="0" marR="0" rtl="0" algn="l">
              <a:lnSpc>
                <a:spcPct val="115000"/>
              </a:lnSpc>
              <a:spcBef>
                <a:spcPts val="0"/>
              </a:spcBef>
              <a:spcAft>
                <a:spcPts val="0"/>
              </a:spcAft>
              <a:buNone/>
            </a:pPr>
            <a:r>
              <a:rPr lang="en" sz="1100">
                <a:solidFill>
                  <a:schemeClr val="dk1"/>
                </a:solidFill>
                <a:latin typeface="Roboto"/>
                <a:ea typeface="Roboto"/>
                <a:cs typeface="Roboto"/>
                <a:sym typeface="Roboto"/>
              </a:rPr>
              <a:t>The main goal of external communication is to generate interest, mobilize support, and make the landscape vision defined by the landscape partnership known externally. Addressing diverse expectations and ensuring that messages are consistent and resonate, while avoiding misinterpretation or misinformation, are major challenges. </a:t>
            </a:r>
            <a:endParaRPr sz="1100">
              <a:solidFill>
                <a:schemeClr val="dk1"/>
              </a:solidFill>
              <a:latin typeface="Roboto"/>
              <a:ea typeface="Roboto"/>
              <a:cs typeface="Roboto"/>
              <a:sym typeface="Roboto"/>
            </a:endParaRPr>
          </a:p>
          <a:p>
            <a:pPr indent="0" lvl="0" marL="0" marR="0" rtl="0" algn="l">
              <a:lnSpc>
                <a:spcPct val="115000"/>
              </a:lnSpc>
              <a:spcBef>
                <a:spcPts val="1000"/>
              </a:spcBef>
              <a:spcAft>
                <a:spcPts val="0"/>
              </a:spcAft>
              <a:buNone/>
            </a:pPr>
            <a:r>
              <a:rPr lang="en" sz="1100">
                <a:solidFill>
                  <a:schemeClr val="dk1"/>
                </a:solidFill>
                <a:latin typeface="Roboto"/>
                <a:ea typeface="Roboto"/>
                <a:cs typeface="Roboto"/>
                <a:sym typeface="Roboto"/>
              </a:rPr>
              <a:t>These challenges also create opportunities to strengthen the initiative’s image and visibility, contribute positively to dialogue across sectors and communities, and position the landscape partnership as a thought leader and trusted reference in the territory.</a:t>
            </a:r>
            <a:endParaRPr sz="1100">
              <a:solidFill>
                <a:schemeClr val="dk1"/>
              </a:solidFill>
              <a:latin typeface="Roboto"/>
              <a:ea typeface="Roboto"/>
              <a:cs typeface="Roboto"/>
              <a:sym typeface="Roboto"/>
            </a:endParaRPr>
          </a:p>
        </p:txBody>
      </p:sp>
      <p:sp>
        <p:nvSpPr>
          <p:cNvPr id="107" name="Google Shape;107;p17"/>
          <p:cNvSpPr txBox="1"/>
          <p:nvPr>
            <p:ph idx="12" type="sldNum"/>
          </p:nvPr>
        </p:nvSpPr>
        <p:spPr>
          <a:xfrm>
            <a:off x="7201589" y="9164973"/>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b="1" lang="en">
                <a:solidFill>
                  <a:schemeClr val="lt1"/>
                </a:solidFill>
              </a:rPr>
              <a:t>‹#›</a:t>
            </a:fld>
            <a:endParaRPr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8"/>
          <p:cNvSpPr/>
          <p:nvPr/>
        </p:nvSpPr>
        <p:spPr>
          <a:xfrm>
            <a:off x="1011000" y="2464650"/>
            <a:ext cx="4854600" cy="3110100"/>
          </a:xfrm>
          <a:prstGeom prst="rect">
            <a:avLst/>
          </a:prstGeom>
          <a:solidFill>
            <a:srgbClr val="E5F5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 name="Google Shape;113;p18"/>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8"/>
          <p:cNvSpPr txBox="1"/>
          <p:nvPr/>
        </p:nvSpPr>
        <p:spPr>
          <a:xfrm>
            <a:off x="968800" y="476256"/>
            <a:ext cx="4655700" cy="223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Internal communication (the underground current)</a:t>
            </a:r>
            <a:endParaRPr b="1" sz="1500">
              <a:solidFill>
                <a:srgbClr val="00A34B"/>
              </a:solidFill>
              <a:latin typeface="Roboto"/>
              <a:ea typeface="Roboto"/>
              <a:cs typeface="Roboto"/>
              <a:sym typeface="Roboto"/>
            </a:endParaRPr>
          </a:p>
          <a:p>
            <a:pPr indent="0" lvl="0" marL="0" marR="0" rtl="0" algn="l">
              <a:lnSpc>
                <a:spcPct val="115000"/>
              </a:lnSpc>
              <a:spcBef>
                <a:spcPts val="1000"/>
              </a:spcBef>
              <a:spcAft>
                <a:spcPts val="0"/>
              </a:spcAft>
              <a:buNone/>
            </a:pPr>
            <a:r>
              <a:rPr lang="en" sz="1100">
                <a:latin typeface="Roboto"/>
                <a:ea typeface="Roboto"/>
                <a:cs typeface="Roboto"/>
                <a:sym typeface="Roboto"/>
              </a:rPr>
              <a:t>Below the surface, although less visible, deeper currents drive the river’s real force, giving it movement and direction. Internal communication represents dialogue, feedback, coordination, and information exchange within the landscape partnership. Like underground currents transporting nutrients, internal communication nourishes the team with knowledge, clarity, and cohesion, ensuring that all members are aligned and move in harmony.</a:t>
            </a:r>
            <a:endParaRPr sz="1100">
              <a:latin typeface="Roboto"/>
              <a:ea typeface="Roboto"/>
              <a:cs typeface="Roboto"/>
              <a:sym typeface="Roboto"/>
            </a:endParaRPr>
          </a:p>
        </p:txBody>
      </p:sp>
      <p:pic>
        <p:nvPicPr>
          <p:cNvPr id="115" name="Google Shape;115;p18" title="u_dai-river-7376652_1920-modified.jpg"/>
          <p:cNvPicPr preferRelativeResize="0"/>
          <p:nvPr/>
        </p:nvPicPr>
        <p:blipFill rotWithShape="1">
          <a:blip r:embed="rId3">
            <a:alphaModFix/>
          </a:blip>
          <a:srcRect b="0" l="37498" r="34442" t="0"/>
          <a:stretch/>
        </p:blipFill>
        <p:spPr>
          <a:xfrm>
            <a:off x="6184775" y="0"/>
            <a:ext cx="1587624" cy="10058400"/>
          </a:xfrm>
          <a:prstGeom prst="rect">
            <a:avLst/>
          </a:prstGeom>
          <a:noFill/>
          <a:ln>
            <a:noFill/>
          </a:ln>
        </p:spPr>
      </p:pic>
      <p:sp>
        <p:nvSpPr>
          <p:cNvPr id="116" name="Google Shape;116;p18"/>
          <p:cNvSpPr txBox="1"/>
          <p:nvPr/>
        </p:nvSpPr>
        <p:spPr>
          <a:xfrm>
            <a:off x="1147586" y="2585855"/>
            <a:ext cx="4655700" cy="2880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None/>
            </a:pPr>
            <a:r>
              <a:rPr lang="en" sz="1100">
                <a:solidFill>
                  <a:schemeClr val="dk1"/>
                </a:solidFill>
                <a:latin typeface="Roboto"/>
                <a:ea typeface="Roboto"/>
                <a:cs typeface="Roboto"/>
                <a:sym typeface="Roboto"/>
              </a:rPr>
              <a:t>Internal communication includes:</a:t>
            </a:r>
            <a:endParaRPr sz="1100">
              <a:solidFill>
                <a:schemeClr val="dk1"/>
              </a:solidFill>
              <a:latin typeface="Roboto"/>
              <a:ea typeface="Roboto"/>
              <a:cs typeface="Roboto"/>
              <a:sym typeface="Roboto"/>
            </a:endParaRPr>
          </a:p>
          <a:p>
            <a:pPr indent="-188722" lvl="0" marL="118872" rtl="0" algn="l">
              <a:lnSpc>
                <a:spcPct val="115000"/>
              </a:lnSpc>
              <a:spcBef>
                <a:spcPts val="10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Coordination: </a:t>
            </a:r>
            <a:r>
              <a:rPr lang="en" sz="1100">
                <a:solidFill>
                  <a:schemeClr val="dk1"/>
                </a:solidFill>
                <a:latin typeface="Roboto"/>
                <a:ea typeface="Roboto"/>
                <a:cs typeface="Roboto"/>
                <a:sym typeface="Roboto"/>
              </a:rPr>
              <a:t>regular meetings of the landscape partnership and communication team, periodic updates, collaborative platforms, and instant messaging channels (WhatsApp, Telegram, etc.) to synchronize activities and share information.</a:t>
            </a:r>
            <a:endParaRPr sz="1100">
              <a:solidFill>
                <a:schemeClr val="dk1"/>
              </a:solidFill>
              <a:latin typeface="Roboto"/>
              <a:ea typeface="Roboto"/>
              <a:cs typeface="Roboto"/>
              <a:sym typeface="Roboto"/>
            </a:endParaRPr>
          </a:p>
          <a:p>
            <a:pPr indent="-188722" lvl="0" marL="118872" rtl="0" algn="l">
              <a:lnSpc>
                <a:spcPct val="115000"/>
              </a:lnSpc>
              <a:spcBef>
                <a:spcPts val="10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Role clarity: </a:t>
            </a:r>
            <a:r>
              <a:rPr lang="en" sz="1100">
                <a:solidFill>
                  <a:schemeClr val="dk1"/>
                </a:solidFill>
                <a:latin typeface="Roboto"/>
                <a:ea typeface="Roboto"/>
                <a:cs typeface="Roboto"/>
                <a:sym typeface="Roboto"/>
              </a:rPr>
              <a:t>clearly defining each member’s responsibilities and contribution to the objectives of the landscape initiative.</a:t>
            </a:r>
            <a:endParaRPr sz="1100">
              <a:solidFill>
                <a:schemeClr val="dk1"/>
              </a:solidFill>
              <a:latin typeface="Roboto"/>
              <a:ea typeface="Roboto"/>
              <a:cs typeface="Roboto"/>
              <a:sym typeface="Roboto"/>
            </a:endParaRPr>
          </a:p>
          <a:p>
            <a:pPr indent="-188722" lvl="0" marL="118872" rtl="0" algn="l">
              <a:lnSpc>
                <a:spcPct val="115000"/>
              </a:lnSpc>
              <a:spcBef>
                <a:spcPts val="10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Fostering a sense of belonging: </a:t>
            </a:r>
            <a:r>
              <a:rPr lang="en" sz="1100">
                <a:solidFill>
                  <a:schemeClr val="dk1"/>
                </a:solidFill>
                <a:latin typeface="Roboto"/>
                <a:ea typeface="Roboto"/>
                <a:cs typeface="Roboto"/>
                <a:sym typeface="Roboto"/>
              </a:rPr>
              <a:t>promoting a collaborative culture through participatory spaces such as open meetings, reflection sessions, and learning exchanges. These practices strengthen shared identity, reinforce commitment to the common landscape vision and objectives, and consolidate trust among members.</a:t>
            </a:r>
            <a:endParaRPr b="1" sz="1100">
              <a:solidFill>
                <a:schemeClr val="dk1"/>
              </a:solidFill>
              <a:latin typeface="Roboto"/>
              <a:ea typeface="Roboto"/>
              <a:cs typeface="Roboto"/>
              <a:sym typeface="Roboto"/>
            </a:endParaRPr>
          </a:p>
        </p:txBody>
      </p:sp>
      <p:sp>
        <p:nvSpPr>
          <p:cNvPr id="117" name="Google Shape;117;p18"/>
          <p:cNvSpPr txBox="1"/>
          <p:nvPr/>
        </p:nvSpPr>
        <p:spPr>
          <a:xfrm>
            <a:off x="1012050" y="5801768"/>
            <a:ext cx="4811100" cy="3531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None/>
            </a:pPr>
            <a:r>
              <a:rPr lang="en" sz="1100">
                <a:solidFill>
                  <a:schemeClr val="dk1"/>
                </a:solidFill>
                <a:latin typeface="Roboto"/>
                <a:ea typeface="Roboto"/>
                <a:cs typeface="Roboto"/>
                <a:sym typeface="Roboto"/>
              </a:rPr>
              <a:t>Its purpose is to ensure that all members of the landscape partnership share the same information, landscape vision and objectives. This way, when that information is communicated externally, the partnership conveys a consistent message, helping to prevent mistrust and misunderstandings.</a:t>
            </a:r>
            <a:endParaRPr sz="1100">
              <a:solidFill>
                <a:schemeClr val="dk1"/>
              </a:solidFill>
              <a:latin typeface="Roboto"/>
              <a:ea typeface="Roboto"/>
              <a:cs typeface="Roboto"/>
              <a:sym typeface="Roboto"/>
            </a:endParaRPr>
          </a:p>
          <a:p>
            <a:pPr indent="0" lvl="0" marL="0" marR="0" rtl="0" algn="l">
              <a:lnSpc>
                <a:spcPct val="115000"/>
              </a:lnSpc>
              <a:spcBef>
                <a:spcPts val="1000"/>
              </a:spcBef>
              <a:spcAft>
                <a:spcPts val="0"/>
              </a:spcAft>
              <a:buNone/>
            </a:pPr>
            <a:r>
              <a:rPr lang="en" sz="1100">
                <a:solidFill>
                  <a:schemeClr val="dk1"/>
                </a:solidFill>
                <a:latin typeface="Roboto"/>
                <a:ea typeface="Roboto"/>
                <a:cs typeface="Roboto"/>
                <a:sym typeface="Roboto"/>
              </a:rPr>
              <a:t>For this reason, the communication strategy must balance both flows. Just as a poorly managed river can cause a landscape to dry out, poorly managed communication can weaken trust and collaboration. In practice, this means coordinating internal messages before communicating them externally.</a:t>
            </a:r>
            <a:endParaRPr sz="1100">
              <a:solidFill>
                <a:schemeClr val="dk1"/>
              </a:solidFill>
              <a:latin typeface="Roboto"/>
              <a:ea typeface="Roboto"/>
              <a:cs typeface="Roboto"/>
              <a:sym typeface="Roboto"/>
            </a:endParaRPr>
          </a:p>
          <a:p>
            <a:pPr indent="0" lvl="0" marL="0" marR="0" rtl="0" algn="l">
              <a:lnSpc>
                <a:spcPct val="115000"/>
              </a:lnSpc>
              <a:spcBef>
                <a:spcPts val="1000"/>
              </a:spcBef>
              <a:spcAft>
                <a:spcPts val="0"/>
              </a:spcAft>
              <a:buNone/>
            </a:pPr>
            <a:r>
              <a:rPr lang="en" sz="1100">
                <a:solidFill>
                  <a:schemeClr val="dk1"/>
                </a:solidFill>
                <a:latin typeface="Roboto"/>
                <a:ea typeface="Roboto"/>
                <a:cs typeface="Roboto"/>
                <a:sym typeface="Roboto"/>
              </a:rPr>
              <a:t>Recognizing the complementarity and differences between internal and external communication is crucial. While internal communication focuses on alignment and coherence within the landscape partnership, external communication involves conveying these internal values and objectives to outside audiences in a way that is engaging and relevant to each external stakeholder. Balancing these aspects is key to a comprehensive and effective communication strategy.</a:t>
            </a:r>
            <a:endParaRPr sz="1100">
              <a:solidFill>
                <a:schemeClr val="dk1"/>
              </a:solidFill>
              <a:latin typeface="Roboto"/>
              <a:ea typeface="Roboto"/>
              <a:cs typeface="Roboto"/>
              <a:sym typeface="Roboto"/>
            </a:endParaRPr>
          </a:p>
        </p:txBody>
      </p:sp>
      <p:sp>
        <p:nvSpPr>
          <p:cNvPr id="118" name="Google Shape;118;p18"/>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b="1" lang="en">
                <a:solidFill>
                  <a:schemeClr val="lt1"/>
                </a:solidFill>
              </a:rPr>
              <a:t>‹#›</a:t>
            </a:fld>
            <a:endParaRPr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4" name="Google Shape;124;p19"/>
          <p:cNvSpPr/>
          <p:nvPr/>
        </p:nvSpPr>
        <p:spPr>
          <a:xfrm flipH="1" rot="10800000">
            <a:off x="-640201" y="-114532"/>
            <a:ext cx="1508100" cy="12561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125" name="Google Shape;125;p19"/>
          <p:cNvSpPr txBox="1"/>
          <p:nvPr/>
        </p:nvSpPr>
        <p:spPr>
          <a:xfrm>
            <a:off x="193591" y="183531"/>
            <a:ext cx="536400" cy="708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en" sz="3400">
                <a:solidFill>
                  <a:srgbClr val="FFFFFF"/>
                </a:solidFill>
                <a:latin typeface="Roboto"/>
                <a:ea typeface="Roboto"/>
                <a:cs typeface="Roboto"/>
                <a:sym typeface="Roboto"/>
              </a:rPr>
              <a:t>3</a:t>
            </a:r>
            <a:endParaRPr sz="3400">
              <a:solidFill>
                <a:srgbClr val="FFFFFF"/>
              </a:solidFill>
            </a:endParaRPr>
          </a:p>
        </p:txBody>
      </p:sp>
      <p:sp>
        <p:nvSpPr>
          <p:cNvPr id="126" name="Google Shape;126;p19"/>
          <p:cNvSpPr txBox="1"/>
          <p:nvPr/>
        </p:nvSpPr>
        <p:spPr>
          <a:xfrm>
            <a:off x="968800" y="1329906"/>
            <a:ext cx="5827200" cy="384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300">
                <a:solidFill>
                  <a:srgbClr val="3155A6"/>
                </a:solidFill>
                <a:latin typeface="Roboto Medium"/>
                <a:ea typeface="Roboto Medium"/>
                <a:cs typeface="Roboto Medium"/>
                <a:sym typeface="Roboto Medium"/>
              </a:rPr>
              <a:t>Before planning and implementation, it is important to understand why a communication strategy is relevant - that is, its importance and suitability for achieving the objectives of the landscape partnership and initiative.</a:t>
            </a:r>
            <a:endParaRPr sz="1300">
              <a:solidFill>
                <a:srgbClr val="3155A6"/>
              </a:solidFill>
              <a:latin typeface="Roboto Medium"/>
              <a:ea typeface="Roboto Medium"/>
              <a:cs typeface="Roboto Medium"/>
              <a:sym typeface="Roboto Medium"/>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In practice, this means connecting landscape goals and the specific portfolio of actions and projects with the priorities of each local actor. An aligned strategy facilitates mutual understanding and motivates action, ensuring that every communication activity has a clear purpose rather than becoming empty noise.</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For example, a well-designed strategy links the objective of conserving a river with the interests of local fishers and farmers. By communicating benefits for water and economic security, it encourages participation in conservation activities. In this way, the strategy helps landscape actors feel connected, involved, and motivated to contribute to landscape objectives.</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1200"/>
              </a:spcAft>
              <a:buNone/>
            </a:pPr>
            <a:r>
              <a:rPr lang="en" sz="1100">
                <a:solidFill>
                  <a:schemeClr val="dk1"/>
                </a:solidFill>
                <a:latin typeface="Roboto"/>
                <a:ea typeface="Roboto"/>
                <a:cs typeface="Roboto"/>
                <a:sym typeface="Roboto"/>
              </a:rPr>
              <a:t>To assess the relevance of your communication strategy, ask: </a:t>
            </a:r>
            <a:r>
              <a:rPr i="1" lang="en" sz="1100">
                <a:solidFill>
                  <a:schemeClr val="dk1"/>
                </a:solidFill>
                <a:latin typeface="Roboto"/>
                <a:ea typeface="Roboto"/>
                <a:cs typeface="Roboto"/>
                <a:sym typeface="Roboto"/>
              </a:rPr>
              <a:t>Why is a communication strategy needed? What specific objectives should it achieve? Who does it benefit? How does it align with landscape goals?</a:t>
            </a:r>
            <a:r>
              <a:rPr lang="en" sz="1100">
                <a:solidFill>
                  <a:schemeClr val="dk1"/>
                </a:solidFill>
                <a:latin typeface="Roboto"/>
                <a:ea typeface="Roboto"/>
                <a:cs typeface="Roboto"/>
                <a:sym typeface="Roboto"/>
              </a:rPr>
              <a:t> These questions establish the foundation and make the strategy useful for the partnership and shared landscape objectives.</a:t>
            </a:r>
            <a:endParaRPr sz="1100">
              <a:solidFill>
                <a:schemeClr val="dk1"/>
              </a:solidFill>
              <a:latin typeface="Roboto"/>
              <a:ea typeface="Roboto"/>
              <a:cs typeface="Roboto"/>
              <a:sym typeface="Roboto"/>
            </a:endParaRPr>
          </a:p>
        </p:txBody>
      </p:sp>
      <p:sp>
        <p:nvSpPr>
          <p:cNvPr id="127" name="Google Shape;127;p19"/>
          <p:cNvSpPr txBox="1"/>
          <p:nvPr/>
        </p:nvSpPr>
        <p:spPr>
          <a:xfrm>
            <a:off x="959250" y="321123"/>
            <a:ext cx="4980900" cy="95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b="1" lang="en" sz="2500">
                <a:solidFill>
                  <a:srgbClr val="3155A6"/>
                </a:solidFill>
                <a:latin typeface="Roboto"/>
                <a:ea typeface="Roboto"/>
                <a:cs typeface="Roboto"/>
                <a:sym typeface="Roboto"/>
              </a:rPr>
              <a:t>Relevance of a Communication Strategy for ILM</a:t>
            </a:r>
            <a:endParaRPr b="1" sz="2500">
              <a:solidFill>
                <a:srgbClr val="3155A6"/>
              </a:solidFill>
              <a:latin typeface="Roboto"/>
              <a:ea typeface="Roboto"/>
              <a:cs typeface="Roboto"/>
              <a:sym typeface="Roboto"/>
            </a:endParaRPr>
          </a:p>
        </p:txBody>
      </p:sp>
      <p:pic>
        <p:nvPicPr>
          <p:cNvPr id="128" name="Google Shape;128;p19" title="181A9990.jpg"/>
          <p:cNvPicPr preferRelativeResize="0"/>
          <p:nvPr/>
        </p:nvPicPr>
        <p:blipFill rotWithShape="1">
          <a:blip r:embed="rId3">
            <a:alphaModFix/>
          </a:blip>
          <a:srcRect b="295" l="0" r="0" t="1377"/>
          <a:stretch/>
        </p:blipFill>
        <p:spPr>
          <a:xfrm>
            <a:off x="1044450" y="5618775"/>
            <a:ext cx="6768900" cy="4439400"/>
          </a:xfrm>
          <a:prstGeom prst="round2DiagRect">
            <a:avLst>
              <a:gd fmla="val 0" name="adj1"/>
              <a:gd fmla="val 45228" name="adj2"/>
            </a:avLst>
          </a:prstGeom>
          <a:noFill/>
          <a:ln>
            <a:noFill/>
          </a:ln>
        </p:spPr>
      </p:pic>
      <p:sp>
        <p:nvSpPr>
          <p:cNvPr id="129" name="Google Shape;129;p1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b="1" lang="en">
                <a:solidFill>
                  <a:schemeClr val="lt1"/>
                </a:solidFill>
              </a:rPr>
              <a:t>‹#›</a:t>
            </a:fld>
            <a:endParaRPr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20" title="Risaralda directorio 2.jpg"/>
          <p:cNvPicPr preferRelativeResize="0"/>
          <p:nvPr/>
        </p:nvPicPr>
        <p:blipFill rotWithShape="1">
          <a:blip r:embed="rId3">
            <a:alphaModFix/>
          </a:blip>
          <a:srcRect b="4036" l="29252" r="16255" t="4027"/>
          <a:stretch/>
        </p:blipFill>
        <p:spPr>
          <a:xfrm rot="10800000">
            <a:off x="4438675" y="3562400"/>
            <a:ext cx="3333600" cy="3163500"/>
          </a:xfrm>
          <a:prstGeom prst="round1Rect">
            <a:avLst>
              <a:gd fmla="val 42806" name="adj"/>
            </a:avLst>
          </a:prstGeom>
          <a:noFill/>
          <a:ln>
            <a:noFill/>
          </a:ln>
        </p:spPr>
      </p:pic>
      <p:pic>
        <p:nvPicPr>
          <p:cNvPr id="135" name="Google Shape;135;p20" title="Risaralda.jpeg"/>
          <p:cNvPicPr preferRelativeResize="0"/>
          <p:nvPr/>
        </p:nvPicPr>
        <p:blipFill rotWithShape="1">
          <a:blip r:embed="rId4">
            <a:alphaModFix/>
          </a:blip>
          <a:srcRect b="51695" l="0" r="0" t="0"/>
          <a:stretch/>
        </p:blipFill>
        <p:spPr>
          <a:xfrm>
            <a:off x="0" y="7259350"/>
            <a:ext cx="7772400" cy="2817700"/>
          </a:xfrm>
          <a:prstGeom prst="rect">
            <a:avLst/>
          </a:prstGeom>
          <a:noFill/>
          <a:ln>
            <a:noFill/>
          </a:ln>
        </p:spPr>
      </p:pic>
      <p:sp>
        <p:nvSpPr>
          <p:cNvPr id="136" name="Google Shape;136;p20"/>
          <p:cNvSpPr txBox="1"/>
          <p:nvPr/>
        </p:nvSpPr>
        <p:spPr>
          <a:xfrm>
            <a:off x="968800" y="528625"/>
            <a:ext cx="2929200" cy="598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Illustrative example</a:t>
            </a:r>
            <a:endParaRPr b="1" sz="1500">
              <a:solidFill>
                <a:srgbClr val="00A34B"/>
              </a:solidFill>
              <a:latin typeface="Roboto"/>
              <a:ea typeface="Roboto"/>
              <a:cs typeface="Roboto"/>
              <a:sym typeface="Roboto"/>
            </a:endParaRPr>
          </a:p>
          <a:p>
            <a:pPr indent="0" lvl="0" marL="0" rtl="0" algn="l">
              <a:lnSpc>
                <a:spcPct val="115000"/>
              </a:lnSpc>
              <a:spcBef>
                <a:spcPts val="0"/>
              </a:spcBef>
              <a:spcAft>
                <a:spcPts val="0"/>
              </a:spcAft>
              <a:buNone/>
            </a:pPr>
            <a:r>
              <a:rPr b="1" lang="en" sz="1200">
                <a:latin typeface="Roboto"/>
                <a:ea typeface="Roboto"/>
                <a:cs typeface="Roboto"/>
                <a:sym typeface="Roboto"/>
              </a:rPr>
              <a:t>“Risaralda Model Forest” landscape</a:t>
            </a:r>
            <a:endParaRPr sz="1200">
              <a:latin typeface="Roboto"/>
              <a:ea typeface="Roboto"/>
              <a:cs typeface="Roboto"/>
              <a:sym typeface="Roboto"/>
            </a:endParaRPr>
          </a:p>
          <a:p>
            <a:pPr indent="0" lvl="0" marL="0" rtl="0" algn="l">
              <a:lnSpc>
                <a:spcPct val="115000"/>
              </a:lnSpc>
              <a:spcBef>
                <a:spcPts val="1000"/>
              </a:spcBef>
              <a:spcAft>
                <a:spcPts val="0"/>
              </a:spcAft>
              <a:buNone/>
            </a:pPr>
            <a:r>
              <a:rPr lang="en" sz="1100">
                <a:latin typeface="Roboto"/>
                <a:ea typeface="Roboto"/>
                <a:cs typeface="Roboto"/>
                <a:sym typeface="Roboto"/>
              </a:rPr>
              <a:t>The Risaralda Model Forest landscape in Dosquebradas, Colombia, illustrates the relevance of a well-structured communication strategy and how it can mobilize a territory in defense of its landscape. Faced with the threat of a mining project, a strategic communication campaign combined signature collection with clear, culturally relevant, and emotionally powerful messages. The campaign placed the issue on the public agenda, made environmental and social risks visible, and influenced municipal political decisions.</a:t>
            </a:r>
            <a:endParaRPr sz="1100">
              <a:latin typeface="Roboto"/>
              <a:ea typeface="Roboto"/>
              <a:cs typeface="Roboto"/>
              <a:sym typeface="Roboto"/>
            </a:endParaRPr>
          </a:p>
          <a:p>
            <a:pPr indent="0" lvl="0" marL="0" rtl="0" algn="l">
              <a:lnSpc>
                <a:spcPct val="115000"/>
              </a:lnSpc>
              <a:spcBef>
                <a:spcPts val="1200"/>
              </a:spcBef>
              <a:spcAft>
                <a:spcPts val="1200"/>
              </a:spcAft>
              <a:buNone/>
            </a:pPr>
            <a:r>
              <a:rPr lang="en" sz="1100">
                <a:latin typeface="Roboto"/>
                <a:ea typeface="Roboto"/>
                <a:cs typeface="Roboto"/>
                <a:sym typeface="Roboto"/>
              </a:rPr>
              <a:t>Youth leadership was a key element, playing a leading role in shaping the message, using digital media, and mobilizing across the territory. The strategy also connected multiple actors - local communities, authorities, academia, media, and civil society organizations - around a common cause. This synergy strengthened a sense of belonging and demonstrated how communication can be a powerful channel for building governance and collective action in ILM.</a:t>
            </a:r>
            <a:endParaRPr sz="1100">
              <a:latin typeface="Roboto"/>
              <a:ea typeface="Roboto"/>
              <a:cs typeface="Roboto"/>
              <a:sym typeface="Roboto"/>
            </a:endParaRPr>
          </a:p>
        </p:txBody>
      </p:sp>
      <p:pic>
        <p:nvPicPr>
          <p:cNvPr id="137" name="Google Shape;137;p20" title="Risaralda directorio.jpg"/>
          <p:cNvPicPr preferRelativeResize="0"/>
          <p:nvPr/>
        </p:nvPicPr>
        <p:blipFill rotWithShape="1">
          <a:blip r:embed="rId5">
            <a:alphaModFix/>
          </a:blip>
          <a:srcRect b="0" l="7724" r="21218" t="22396"/>
          <a:stretch/>
        </p:blipFill>
        <p:spPr>
          <a:xfrm>
            <a:off x="4438675" y="2047900"/>
            <a:ext cx="3333724" cy="2047899"/>
          </a:xfrm>
          <a:prstGeom prst="rect">
            <a:avLst/>
          </a:prstGeom>
          <a:noFill/>
          <a:ln>
            <a:noFill/>
          </a:ln>
        </p:spPr>
      </p:pic>
      <p:pic>
        <p:nvPicPr>
          <p:cNvPr id="138" name="Google Shape;138;p20" title="Risaralda taller restauraccion.jpg"/>
          <p:cNvPicPr preferRelativeResize="0"/>
          <p:nvPr/>
        </p:nvPicPr>
        <p:blipFill rotWithShape="1">
          <a:blip r:embed="rId6">
            <a:alphaModFix/>
          </a:blip>
          <a:srcRect b="18093" l="0" r="0" t="0"/>
          <a:stretch/>
        </p:blipFill>
        <p:spPr>
          <a:xfrm>
            <a:off x="4438675" y="0"/>
            <a:ext cx="3333725" cy="2047900"/>
          </a:xfrm>
          <a:prstGeom prst="rect">
            <a:avLst/>
          </a:prstGeom>
          <a:noFill/>
          <a:ln>
            <a:noFill/>
          </a:ln>
        </p:spPr>
      </p:pic>
      <p:sp>
        <p:nvSpPr>
          <p:cNvPr id="139" name="Google Shape;139;p20"/>
          <p:cNvSpPr txBox="1"/>
          <p:nvPr>
            <p:ph idx="12" type="sldNum"/>
          </p:nvPr>
        </p:nvSpPr>
        <p:spPr>
          <a:xfrm>
            <a:off x="7305889" y="9307255"/>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b="1" lang="en">
                <a:solidFill>
                  <a:schemeClr val="lt1"/>
                </a:solidFill>
              </a:rPr>
              <a:t>‹#›</a:t>
            </a:fld>
            <a:endParaRPr b="1">
              <a:solidFill>
                <a:schemeClr val="lt1"/>
              </a:solidFill>
            </a:endParaRPr>
          </a:p>
        </p:txBody>
      </p:sp>
      <p:sp>
        <p:nvSpPr>
          <p:cNvPr id="140" name="Google Shape;140;p20"/>
          <p:cNvSpPr/>
          <p:nvPr/>
        </p:nvSpPr>
        <p:spPr>
          <a:xfrm flipH="1" rot="10800000">
            <a:off x="-12750" y="7259350"/>
            <a:ext cx="7797900" cy="611100"/>
          </a:xfrm>
          <a:prstGeom prst="rect">
            <a:avLst/>
          </a:prstGeom>
          <a:gradFill>
            <a:gsLst>
              <a:gs pos="0">
                <a:srgbClr val="FFFFFF">
                  <a:alpha val="0"/>
                </a:srgbClr>
              </a:gs>
              <a:gs pos="100000">
                <a:schemeClr val="lt1"/>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6" name="Google Shape;146;p21"/>
          <p:cNvSpPr/>
          <p:nvPr/>
        </p:nvSpPr>
        <p:spPr>
          <a:xfrm flipH="1" rot="10800000">
            <a:off x="-640201" y="-114532"/>
            <a:ext cx="1508100" cy="12561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147" name="Google Shape;147;p21"/>
          <p:cNvSpPr txBox="1"/>
          <p:nvPr/>
        </p:nvSpPr>
        <p:spPr>
          <a:xfrm>
            <a:off x="959250" y="338050"/>
            <a:ext cx="5827200" cy="53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2300">
                <a:solidFill>
                  <a:srgbClr val="3155A6"/>
                </a:solidFill>
                <a:latin typeface="Roboto"/>
                <a:ea typeface="Roboto"/>
                <a:cs typeface="Roboto"/>
                <a:sym typeface="Roboto"/>
              </a:rPr>
              <a:t>Designing the Communication Strategy</a:t>
            </a:r>
            <a:endParaRPr b="1" sz="2300">
              <a:solidFill>
                <a:srgbClr val="3155A6"/>
              </a:solidFill>
              <a:latin typeface="Roboto"/>
              <a:ea typeface="Roboto"/>
              <a:cs typeface="Roboto"/>
              <a:sym typeface="Roboto"/>
            </a:endParaRPr>
          </a:p>
        </p:txBody>
      </p:sp>
      <p:sp>
        <p:nvSpPr>
          <p:cNvPr id="148" name="Google Shape;148;p21"/>
          <p:cNvSpPr txBox="1"/>
          <p:nvPr/>
        </p:nvSpPr>
        <p:spPr>
          <a:xfrm>
            <a:off x="193591" y="183531"/>
            <a:ext cx="536400" cy="708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en" sz="3400">
                <a:solidFill>
                  <a:srgbClr val="FFFFFF"/>
                </a:solidFill>
                <a:latin typeface="Roboto"/>
                <a:ea typeface="Roboto"/>
                <a:cs typeface="Roboto"/>
                <a:sym typeface="Roboto"/>
              </a:rPr>
              <a:t>4</a:t>
            </a:r>
            <a:endParaRPr sz="3400">
              <a:solidFill>
                <a:srgbClr val="FFFFFF"/>
              </a:solidFill>
            </a:endParaRPr>
          </a:p>
        </p:txBody>
      </p:sp>
      <p:sp>
        <p:nvSpPr>
          <p:cNvPr id="149" name="Google Shape;149;p21"/>
          <p:cNvSpPr txBox="1"/>
          <p:nvPr/>
        </p:nvSpPr>
        <p:spPr>
          <a:xfrm>
            <a:off x="968800" y="936196"/>
            <a:ext cx="5827200" cy="817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300">
                <a:solidFill>
                  <a:srgbClr val="3155A6"/>
                </a:solidFill>
                <a:latin typeface="Roboto Medium"/>
                <a:ea typeface="Roboto Medium"/>
                <a:cs typeface="Roboto Medium"/>
                <a:sym typeface="Roboto Medium"/>
              </a:rPr>
              <a:t>Once the importance and suitability of a communication strategy in an ILM initiative have been established, the next step is to design it. This process includes several key steps or components: identifying audiences and messages, selecting channels and resources, incorporating key partners, defining a budget, and identifying success indicators. </a:t>
            </a:r>
            <a:endParaRPr sz="1300">
              <a:solidFill>
                <a:srgbClr val="3155A6"/>
              </a:solidFill>
              <a:latin typeface="Roboto Medium"/>
              <a:ea typeface="Roboto Medium"/>
              <a:cs typeface="Roboto Medium"/>
              <a:sym typeface="Roboto Medium"/>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As with the discussion of its relevance, designing the strategy is a participatory process that should be approached through co-creation and collective development. However, here we will first focus on defining each of its components.</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Defining Communication Objectives</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Before defining the target audiences and messages, it is essential to have a clear understanding of the communication objectives. These objectives guide the strategy and give purpose to communication activities by defining what the communication is intended to achieve.</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A communication strategy is based on a planned approach to sharing information with specific audiences in order to achieve a particular objective. In this sense, communication objectives describe the change we want to bring about among these audiences—whether in terms of understanding, engagement, or action—and guide the development of messages, channels, and activities.</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In the context of Integrated Landscape Management, communication objectives should be aligned with the objectives of the landscape initiative. This means connecting the goals of the landscape with the priorities, interests, and motivations of landscape stakeholders, facilitating their participation and contribution to collective processes.</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Clearly defining these objectives helps ensure that communication goes beyond simply providing information, allowing each action to have a clear purpose and contribute effectively to collaboration and landscape outcomes. To guide this reflection, the landscape partnership can consider questions such as:</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i="1" lang="en" sz="1100">
                <a:solidFill>
                  <a:schemeClr val="dk1"/>
                </a:solidFill>
                <a:latin typeface="Roboto"/>
                <a:ea typeface="Roboto"/>
                <a:cs typeface="Roboto"/>
                <a:sym typeface="Roboto"/>
              </a:rPr>
              <a:t>What do we want to achieve through communication at this point in time?</a:t>
            </a:r>
            <a:endParaRPr i="1"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i="1" lang="en" sz="1100">
                <a:solidFill>
                  <a:schemeClr val="dk1"/>
                </a:solidFill>
                <a:latin typeface="Roboto"/>
                <a:ea typeface="Roboto"/>
                <a:cs typeface="Roboto"/>
                <a:sym typeface="Roboto"/>
              </a:rPr>
              <a:t>What do we want different audiences to understand, value, or do differently?</a:t>
            </a:r>
            <a:endParaRPr i="1"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i="1" lang="en" sz="1100">
                <a:solidFill>
                  <a:schemeClr val="dk1"/>
                </a:solidFill>
                <a:latin typeface="Roboto"/>
                <a:ea typeface="Roboto"/>
                <a:cs typeface="Roboto"/>
                <a:sym typeface="Roboto"/>
              </a:rPr>
              <a:t>How can communication contribute to advancing the objectives of the landscape initiative?</a:t>
            </a:r>
            <a:endParaRPr i="1" sz="11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i="1" lang="en" sz="1100">
                <a:solidFill>
                  <a:schemeClr val="dk1"/>
                </a:solidFill>
                <a:latin typeface="Roboto"/>
                <a:ea typeface="Roboto"/>
                <a:cs typeface="Roboto"/>
                <a:sym typeface="Roboto"/>
              </a:rPr>
              <a:t>What type of relationship do we want to strengthen with our audiences (inform, engage, mobilize, coordinate)?</a:t>
            </a:r>
            <a:endParaRPr i="1" sz="1100">
              <a:solidFill>
                <a:schemeClr val="dk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22"/>
          <p:cNvSpPr txBox="1"/>
          <p:nvPr/>
        </p:nvSpPr>
        <p:spPr>
          <a:xfrm>
            <a:off x="912900" y="604825"/>
            <a:ext cx="6002400" cy="806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1500">
                <a:solidFill>
                  <a:srgbClr val="00A34B"/>
                </a:solidFill>
                <a:latin typeface="Roboto"/>
                <a:ea typeface="Roboto"/>
                <a:cs typeface="Roboto"/>
                <a:sym typeface="Roboto"/>
              </a:rPr>
              <a:t>Identifying Target Audiences and Key Messages</a:t>
            </a:r>
            <a:endParaRPr b="1" sz="1500">
              <a:solidFill>
                <a:srgbClr val="00A34B"/>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lang="en" sz="1100">
                <a:solidFill>
                  <a:schemeClr val="dk1"/>
                </a:solidFill>
                <a:latin typeface="Roboto"/>
                <a:ea typeface="Roboto"/>
                <a:cs typeface="Roboto"/>
                <a:sym typeface="Roboto"/>
              </a:rPr>
              <a:t>In the context of ILM, </a:t>
            </a:r>
            <a:r>
              <a:rPr b="1" lang="en" sz="1100">
                <a:solidFill>
                  <a:schemeClr val="dk1"/>
                </a:solidFill>
                <a:latin typeface="Roboto"/>
                <a:ea typeface="Roboto"/>
                <a:cs typeface="Roboto"/>
                <a:sym typeface="Roboto"/>
              </a:rPr>
              <a:t>target audiences</a:t>
            </a:r>
            <a:r>
              <a:rPr lang="en" sz="1100">
                <a:solidFill>
                  <a:schemeClr val="dk1"/>
                </a:solidFill>
                <a:latin typeface="Roboto"/>
                <a:ea typeface="Roboto"/>
                <a:cs typeface="Roboto"/>
                <a:sym typeface="Roboto"/>
              </a:rPr>
              <a:t> are the different landscape stakeholders—and, in some cases, relevant external stakeholders—to whom communication is directed. Because these processes involve multiple groups—such as rural communities, farmers, community leaders, local authorities, NGOs, businesses, and the media—it is essential to clearly define whom we want to reach (our audience) and what we want to communicate to them (key messages).</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lang="en" sz="1100">
                <a:solidFill>
                  <a:schemeClr val="dk1"/>
                </a:solidFill>
                <a:latin typeface="Roboto"/>
                <a:ea typeface="Roboto"/>
                <a:cs typeface="Roboto"/>
                <a:sym typeface="Roboto"/>
              </a:rPr>
              <a:t>A useful first step is to conduct a landscape </a:t>
            </a:r>
            <a:r>
              <a:rPr b="1" lang="en" sz="1100">
                <a:solidFill>
                  <a:schemeClr val="dk1"/>
                </a:solidFill>
                <a:latin typeface="Roboto"/>
                <a:ea typeface="Roboto"/>
                <a:cs typeface="Roboto"/>
                <a:sym typeface="Roboto"/>
              </a:rPr>
              <a:t>stakeholder mapping</a:t>
            </a:r>
            <a:r>
              <a:rPr lang="en" sz="1100">
                <a:solidFill>
                  <a:schemeClr val="dk1"/>
                </a:solidFill>
                <a:latin typeface="Roboto"/>
                <a:ea typeface="Roboto"/>
                <a:cs typeface="Roboto"/>
                <a:sym typeface="Roboto"/>
              </a:rPr>
              <a:t> exercise to identify who will be involved in the activities of the landscape partnership, who can influence its outcomes, and who needs information or motivation to participate actively. The following questions can help guide this process:</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i="1" lang="en" sz="1100">
                <a:solidFill>
                  <a:schemeClr val="dk1"/>
                </a:solidFill>
                <a:latin typeface="Roboto"/>
                <a:ea typeface="Roboto"/>
                <a:cs typeface="Roboto"/>
                <a:sym typeface="Roboto"/>
              </a:rPr>
              <a:t>Who will be affected by or involved in the activities carried out by the landscape partnership?</a:t>
            </a:r>
            <a:endParaRPr i="1"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i="1" lang="en" sz="1100">
                <a:solidFill>
                  <a:schemeClr val="dk1"/>
                </a:solidFill>
                <a:latin typeface="Roboto"/>
                <a:ea typeface="Roboto"/>
                <a:cs typeface="Roboto"/>
                <a:sym typeface="Roboto"/>
              </a:rPr>
              <a:t>Who could support or hinder the achievement of the landscape’s objectives?</a:t>
            </a:r>
            <a:endParaRPr i="1"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i="1" lang="en" sz="1100">
                <a:solidFill>
                  <a:schemeClr val="dk1"/>
                </a:solidFill>
                <a:latin typeface="Roboto"/>
                <a:ea typeface="Roboto"/>
                <a:cs typeface="Roboto"/>
                <a:sym typeface="Roboto"/>
              </a:rPr>
              <a:t>Who needs to change their attitudes or behaviors for the landscape vision and actions to become a reality?</a:t>
            </a:r>
            <a:endParaRPr i="1"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lang="en" sz="1100">
                <a:solidFill>
                  <a:schemeClr val="dk1"/>
                </a:solidFill>
                <a:latin typeface="Roboto"/>
                <a:ea typeface="Roboto"/>
                <a:cs typeface="Roboto"/>
                <a:sym typeface="Roboto"/>
              </a:rPr>
              <a:t>Each group has different interests, concerns, ways of communicating, and preferred communication channels. Once these have been identified, </a:t>
            </a:r>
            <a:r>
              <a:rPr b="1" lang="en" sz="1100">
                <a:solidFill>
                  <a:schemeClr val="dk1"/>
                </a:solidFill>
                <a:latin typeface="Roboto"/>
                <a:ea typeface="Roboto"/>
                <a:cs typeface="Roboto"/>
                <a:sym typeface="Roboto"/>
              </a:rPr>
              <a:t>key messages</a:t>
            </a:r>
            <a:r>
              <a:rPr lang="en" sz="1100">
                <a:solidFill>
                  <a:schemeClr val="dk1"/>
                </a:solidFill>
                <a:latin typeface="Roboto"/>
                <a:ea typeface="Roboto"/>
                <a:cs typeface="Roboto"/>
                <a:sym typeface="Roboto"/>
              </a:rPr>
              <a:t> should be developed and tailored to each one. A key message is the central idea that we want an audience to understand and remember, so it should be framed in terms that are relevant to them. When developing messages, it is useful to consider:</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i="1" lang="en" sz="1100">
                <a:solidFill>
                  <a:schemeClr val="dk1"/>
                </a:solidFill>
                <a:latin typeface="Roboto"/>
                <a:ea typeface="Roboto"/>
                <a:cs typeface="Roboto"/>
                <a:sym typeface="Roboto"/>
              </a:rPr>
              <a:t>What matters to this audience?</a:t>
            </a:r>
            <a:endParaRPr i="1"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i="1" lang="en" sz="1100">
                <a:solidFill>
                  <a:schemeClr val="dk1"/>
                </a:solidFill>
                <a:latin typeface="Roboto"/>
                <a:ea typeface="Roboto"/>
                <a:cs typeface="Roboto"/>
                <a:sym typeface="Roboto"/>
              </a:rPr>
              <a:t>How do the actions and projects relate to their needs or aspirations?</a:t>
            </a:r>
            <a:endParaRPr i="1"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b="1" lang="en" sz="1100">
                <a:solidFill>
                  <a:schemeClr val="dk1"/>
                </a:solidFill>
                <a:latin typeface="Roboto"/>
                <a:ea typeface="Roboto"/>
                <a:cs typeface="Roboto"/>
                <a:sym typeface="Roboto"/>
              </a:rPr>
              <a:t>Table 1</a:t>
            </a:r>
            <a:r>
              <a:rPr lang="en" sz="1100">
                <a:solidFill>
                  <a:schemeClr val="dk1"/>
                </a:solidFill>
                <a:latin typeface="Roboto"/>
                <a:ea typeface="Roboto"/>
                <a:cs typeface="Roboto"/>
                <a:sym typeface="Roboto"/>
              </a:rPr>
              <a:t> provides some examples of audience types and key messages that reflect the interests and concerns of different landscape stakeholders.</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lang="en" sz="1100">
                <a:solidFill>
                  <a:schemeClr val="dk1"/>
                </a:solidFill>
                <a:latin typeface="Roboto"/>
                <a:ea typeface="Roboto"/>
                <a:cs typeface="Roboto"/>
                <a:sym typeface="Roboto"/>
              </a:rPr>
              <a:t>It is essential that messages be </a:t>
            </a:r>
            <a:r>
              <a:rPr b="1" lang="en" sz="1100">
                <a:solidFill>
                  <a:schemeClr val="dk1"/>
                </a:solidFill>
                <a:latin typeface="Roboto"/>
                <a:ea typeface="Roboto"/>
                <a:cs typeface="Roboto"/>
                <a:sym typeface="Roboto"/>
              </a:rPr>
              <a:t>clear, concise, and positive</a:t>
            </a:r>
            <a:r>
              <a:rPr lang="en" sz="1100">
                <a:solidFill>
                  <a:schemeClr val="dk1"/>
                </a:solidFill>
                <a:latin typeface="Roboto"/>
                <a:ea typeface="Roboto"/>
                <a:cs typeface="Roboto"/>
                <a:sym typeface="Roboto"/>
              </a:rPr>
              <a:t>, avoiding complex or technical language. They should emphasize benefits, opportunities, or solutions rather than problems in order to encourage participation. And although messages should be tailored to each audience, they should all be consistent with one another and aligned with the landscape vision and objectives—as if they were different chapters of the same story, rather than different stories.</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lang="en" sz="1100">
                <a:solidFill>
                  <a:schemeClr val="dk1"/>
                </a:solidFill>
                <a:latin typeface="Roboto"/>
                <a:ea typeface="Roboto"/>
                <a:cs typeface="Roboto"/>
                <a:sym typeface="Roboto"/>
              </a:rPr>
              <a:t>A useful exercise for identifying a key message is to summarize the essence of the change we seek in the landscape in a single sentence—this becomes the central “big idea”—and then develop specific “sub-messages” for each audience based on that big idea.</a:t>
            </a:r>
            <a:endParaRPr sz="1100">
              <a:solidFill>
                <a:schemeClr val="dk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23" title="IMG_2463.jpg"/>
          <p:cNvPicPr preferRelativeResize="0"/>
          <p:nvPr/>
        </p:nvPicPr>
        <p:blipFill rotWithShape="1">
          <a:blip r:embed="rId3">
            <a:alphaModFix/>
          </a:blip>
          <a:srcRect b="2718" l="0" r="0" t="223"/>
          <a:stretch/>
        </p:blipFill>
        <p:spPr>
          <a:xfrm>
            <a:off x="0" y="0"/>
            <a:ext cx="7772402" cy="10058399"/>
          </a:xfrm>
          <a:prstGeom prst="rect">
            <a:avLst/>
          </a:prstGeom>
          <a:noFill/>
          <a:ln>
            <a:noFill/>
          </a:ln>
        </p:spPr>
      </p:pic>
      <p:sp>
        <p:nvSpPr>
          <p:cNvPr id="161" name="Google Shape;161;p23"/>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62" name="Google Shape;162;p23"/>
          <p:cNvGraphicFramePr/>
          <p:nvPr/>
        </p:nvGraphicFramePr>
        <p:xfrm>
          <a:off x="1048800" y="1041199"/>
          <a:ext cx="3000000" cy="3000000"/>
        </p:xfrm>
        <a:graphic>
          <a:graphicData uri="http://schemas.openxmlformats.org/drawingml/2006/table">
            <a:tbl>
              <a:tblPr bandRow="1">
                <a:noFill/>
                <a:tableStyleId>{67819FF8-45F7-40CA-8DDC-956757BA50E9}</a:tableStyleId>
              </a:tblPr>
              <a:tblGrid>
                <a:gridCol w="1724775"/>
                <a:gridCol w="4022425"/>
              </a:tblGrid>
              <a:tr h="229500">
                <a:tc>
                  <a:txBody>
                    <a:bodyPr/>
                    <a:lstStyle/>
                    <a:p>
                      <a:pPr indent="0" lvl="0" marL="57150" rtl="0" algn="l">
                        <a:spcBef>
                          <a:spcPts val="0"/>
                        </a:spcBef>
                        <a:spcAft>
                          <a:spcPts val="0"/>
                        </a:spcAft>
                        <a:buNone/>
                      </a:pPr>
                      <a:r>
                        <a:rPr b="1" lang="en" sz="1100">
                          <a:solidFill>
                            <a:srgbClr val="FFFFFF"/>
                          </a:solidFill>
                          <a:latin typeface="Roboto"/>
                          <a:ea typeface="Roboto"/>
                          <a:cs typeface="Roboto"/>
                          <a:sym typeface="Roboto"/>
                        </a:rPr>
                        <a:t>Target audience</a:t>
                      </a:r>
                      <a:endParaRPr b="1" sz="1100">
                        <a:solidFill>
                          <a:srgbClr val="FFFFFF"/>
                        </a:solidFill>
                        <a:latin typeface="Roboto"/>
                        <a:ea typeface="Roboto"/>
                        <a:cs typeface="Roboto"/>
                        <a:sym typeface="Roboto"/>
                      </a:endParaRPr>
                    </a:p>
                  </a:txBody>
                  <a:tcPr marT="45725" marB="45725" marR="45725" marL="45725" anchor="ctr">
                    <a:solidFill>
                      <a:srgbClr val="3155A6"/>
                    </a:solidFill>
                  </a:tcPr>
                </a:tc>
                <a:tc>
                  <a:txBody>
                    <a:bodyPr/>
                    <a:lstStyle/>
                    <a:p>
                      <a:pPr indent="0" lvl="0" marL="0" rtl="0" algn="l">
                        <a:spcBef>
                          <a:spcPts val="0"/>
                        </a:spcBef>
                        <a:spcAft>
                          <a:spcPts val="0"/>
                        </a:spcAft>
                        <a:buNone/>
                      </a:pPr>
                      <a:r>
                        <a:rPr b="1" lang="en" sz="1100">
                          <a:solidFill>
                            <a:srgbClr val="FFFFFF"/>
                          </a:solidFill>
                          <a:latin typeface="Roboto"/>
                          <a:ea typeface="Roboto"/>
                          <a:cs typeface="Roboto"/>
                          <a:sym typeface="Roboto"/>
                        </a:rPr>
                        <a:t>Key message</a:t>
                      </a:r>
                      <a:endParaRPr b="1" sz="1100">
                        <a:solidFill>
                          <a:srgbClr val="FFFFFF"/>
                        </a:solidFill>
                        <a:latin typeface="Roboto"/>
                        <a:ea typeface="Roboto"/>
                        <a:cs typeface="Roboto"/>
                        <a:sym typeface="Roboto"/>
                      </a:endParaRPr>
                    </a:p>
                  </a:txBody>
                  <a:tcPr marT="91450" marB="91450" marR="91450" marL="91450" anchor="ctr">
                    <a:solidFill>
                      <a:srgbClr val="3155A6"/>
                    </a:solidFill>
                  </a:tcPr>
                </a:tc>
              </a:tr>
              <a:tr h="904875">
                <a:tc>
                  <a:txBody>
                    <a:bodyPr/>
                    <a:lstStyle/>
                    <a:p>
                      <a:pPr indent="0" lvl="0" marL="0" rtl="0" algn="l">
                        <a:spcBef>
                          <a:spcPts val="0"/>
                        </a:spcBef>
                        <a:spcAft>
                          <a:spcPts val="0"/>
                        </a:spcAft>
                        <a:buNone/>
                      </a:pPr>
                      <a:r>
                        <a:rPr b="1" lang="en" sz="1100">
                          <a:latin typeface="Roboto"/>
                          <a:ea typeface="Roboto"/>
                          <a:cs typeface="Roboto"/>
                          <a:sym typeface="Roboto"/>
                        </a:rPr>
                        <a:t>Local communities: </a:t>
                      </a:r>
                      <a:r>
                        <a:rPr lang="en" sz="1100">
                          <a:latin typeface="Roboto"/>
                          <a:ea typeface="Roboto"/>
                          <a:cs typeface="Roboto"/>
                          <a:sym typeface="Roboto"/>
                        </a:rPr>
                        <a:t>family farming households, Indigenous Peoples, residents of the area</a:t>
                      </a:r>
                      <a:endParaRPr sz="1100">
                        <a:latin typeface="Roboto"/>
                        <a:ea typeface="Roboto"/>
                        <a:cs typeface="Roboto"/>
                        <a:sym typeface="Roboto"/>
                      </a:endParaRPr>
                    </a:p>
                  </a:txBody>
                  <a:tcPr marT="0" marB="0" marR="137150" marL="137150" anchor="ctr">
                    <a:solidFill>
                      <a:srgbClr val="E5F5FE"/>
                    </a:solidFill>
                  </a:tcPr>
                </a:tc>
                <a:tc>
                  <a:txBody>
                    <a:bodyPr/>
                    <a:lstStyle/>
                    <a:p>
                      <a:pPr indent="0" lvl="0" marL="0" rtl="0" algn="l">
                        <a:spcBef>
                          <a:spcPts val="600"/>
                        </a:spcBef>
                        <a:spcAft>
                          <a:spcPts val="600"/>
                        </a:spcAft>
                        <a:buNone/>
                      </a:pPr>
                      <a:r>
                        <a:rPr i="1" lang="en" sz="1000">
                          <a:latin typeface="Roboto Serif"/>
                          <a:ea typeface="Roboto Serif"/>
                          <a:cs typeface="Roboto Serif"/>
                          <a:sym typeface="Roboto Serif"/>
                        </a:rPr>
                        <a:t>“A healthy forest ensures water for our crops and families; together we can restore it and improve our quality of life.”</a:t>
                      </a:r>
                      <a:endParaRPr i="1" sz="1000">
                        <a:latin typeface="Roboto Serif"/>
                        <a:ea typeface="Roboto Serif"/>
                        <a:cs typeface="Roboto Serif"/>
                        <a:sym typeface="Roboto Serif"/>
                      </a:endParaRPr>
                    </a:p>
                  </a:txBody>
                  <a:tcPr marT="0" marB="0" marR="137150" marL="137150" anchor="ctr">
                    <a:solidFill>
                      <a:srgbClr val="FFFFFF"/>
                    </a:solidFill>
                  </a:tcPr>
                </a:tc>
              </a:tr>
              <a:tr h="704850">
                <a:tc>
                  <a:txBody>
                    <a:bodyPr/>
                    <a:lstStyle/>
                    <a:p>
                      <a:pPr indent="0" lvl="0" marL="0" rtl="0" algn="l">
                        <a:spcBef>
                          <a:spcPts val="0"/>
                        </a:spcBef>
                        <a:spcAft>
                          <a:spcPts val="0"/>
                        </a:spcAft>
                        <a:buNone/>
                      </a:pPr>
                      <a:r>
                        <a:rPr b="1" lang="en" sz="1100">
                          <a:latin typeface="Roboto"/>
                          <a:ea typeface="Roboto"/>
                          <a:cs typeface="Roboto"/>
                          <a:sym typeface="Roboto"/>
                        </a:rPr>
                        <a:t>Youth community leaders</a:t>
                      </a:r>
                      <a:endParaRPr b="1" sz="1100">
                        <a:latin typeface="Roboto"/>
                        <a:ea typeface="Roboto"/>
                        <a:cs typeface="Roboto"/>
                        <a:sym typeface="Roboto"/>
                      </a:endParaRPr>
                    </a:p>
                  </a:txBody>
                  <a:tcPr marT="0" marB="0" marR="137150" marL="137150" anchor="ctr">
                    <a:solidFill>
                      <a:srgbClr val="E5F5FE"/>
                    </a:solidFill>
                  </a:tcPr>
                </a:tc>
                <a:tc>
                  <a:txBody>
                    <a:bodyPr/>
                    <a:lstStyle/>
                    <a:p>
                      <a:pPr indent="0" lvl="0" marL="0" rtl="0" algn="l">
                        <a:spcBef>
                          <a:spcPts val="600"/>
                        </a:spcBef>
                        <a:spcAft>
                          <a:spcPts val="600"/>
                        </a:spcAft>
                        <a:buNone/>
                      </a:pPr>
                      <a:r>
                        <a:rPr i="1" lang="en" sz="1000">
                          <a:latin typeface="Roboto Serif"/>
                          <a:ea typeface="Roboto Serif"/>
                          <a:cs typeface="Roboto Serif"/>
                          <a:sym typeface="Roboto Serif"/>
                        </a:rPr>
                        <a:t>“You can be a guardian of the landscape: learning and launching sustainable initiatives.”</a:t>
                      </a:r>
                      <a:endParaRPr i="1" sz="1000">
                        <a:latin typeface="Roboto Serif"/>
                        <a:ea typeface="Roboto Serif"/>
                        <a:cs typeface="Roboto Serif"/>
                        <a:sym typeface="Roboto Serif"/>
                      </a:endParaRPr>
                    </a:p>
                  </a:txBody>
                  <a:tcPr marT="0" marB="0" marR="137150" marL="137150" anchor="ctr">
                    <a:solidFill>
                      <a:srgbClr val="FFFFFF"/>
                    </a:solidFill>
                  </a:tcPr>
                </a:tc>
              </a:tr>
              <a:tr h="819150">
                <a:tc>
                  <a:txBody>
                    <a:bodyPr/>
                    <a:lstStyle/>
                    <a:p>
                      <a:pPr indent="0" lvl="0" marL="0" rtl="0" algn="l">
                        <a:spcBef>
                          <a:spcPts val="0"/>
                        </a:spcBef>
                        <a:spcAft>
                          <a:spcPts val="0"/>
                        </a:spcAft>
                        <a:buNone/>
                      </a:pPr>
                      <a:r>
                        <a:rPr b="1" lang="en" sz="1100">
                          <a:latin typeface="Roboto"/>
                          <a:ea typeface="Roboto"/>
                          <a:cs typeface="Roboto"/>
                          <a:sym typeface="Roboto"/>
                        </a:rPr>
                        <a:t>Local governments and other authorities</a:t>
                      </a:r>
                      <a:endParaRPr b="1" sz="1100">
                        <a:latin typeface="Roboto"/>
                        <a:ea typeface="Roboto"/>
                        <a:cs typeface="Roboto"/>
                        <a:sym typeface="Roboto"/>
                      </a:endParaRPr>
                    </a:p>
                  </a:txBody>
                  <a:tcPr marT="0" marB="0" marR="137150" marL="137150" anchor="ctr">
                    <a:solidFill>
                      <a:srgbClr val="E5F5FE"/>
                    </a:solidFill>
                  </a:tcPr>
                </a:tc>
                <a:tc>
                  <a:txBody>
                    <a:bodyPr/>
                    <a:lstStyle/>
                    <a:p>
                      <a:pPr indent="0" lvl="0" marL="0" rtl="0" algn="l">
                        <a:spcBef>
                          <a:spcPts val="600"/>
                        </a:spcBef>
                        <a:spcAft>
                          <a:spcPts val="600"/>
                        </a:spcAft>
                        <a:buNone/>
                      </a:pPr>
                      <a:r>
                        <a:rPr i="1" lang="en" sz="1000">
                          <a:latin typeface="Roboto Serif"/>
                          <a:ea typeface="Roboto Serif"/>
                          <a:cs typeface="Roboto Serif"/>
                          <a:sym typeface="Roboto Serif"/>
                        </a:rPr>
                        <a:t>“Actions carried out within the landscape initiative contribute to national reforestation and sustainable rural development goals while generating local employment.”</a:t>
                      </a:r>
                      <a:endParaRPr i="1" sz="1000">
                        <a:latin typeface="Roboto Serif"/>
                        <a:ea typeface="Roboto Serif"/>
                        <a:cs typeface="Roboto Serif"/>
                        <a:sym typeface="Roboto Serif"/>
                      </a:endParaRPr>
                    </a:p>
                  </a:txBody>
                  <a:tcPr marT="0" marB="0" marR="137150" marL="137150" anchor="ctr">
                    <a:solidFill>
                      <a:srgbClr val="FFFFFF"/>
                    </a:solidFill>
                  </a:tcPr>
                </a:tc>
              </a:tr>
              <a:tr h="849600">
                <a:tc>
                  <a:txBody>
                    <a:bodyPr/>
                    <a:lstStyle/>
                    <a:p>
                      <a:pPr indent="0" lvl="0" marL="0" rtl="0" algn="l">
                        <a:spcBef>
                          <a:spcPts val="0"/>
                        </a:spcBef>
                        <a:spcAft>
                          <a:spcPts val="0"/>
                        </a:spcAft>
                        <a:buNone/>
                      </a:pPr>
                      <a:r>
                        <a:rPr b="1" lang="en" sz="1100">
                          <a:latin typeface="Roboto"/>
                          <a:ea typeface="Roboto"/>
                          <a:cs typeface="Roboto"/>
                          <a:sym typeface="Roboto"/>
                        </a:rPr>
                        <a:t>Funders</a:t>
                      </a:r>
                      <a:endParaRPr b="1" sz="1100">
                        <a:latin typeface="Roboto"/>
                        <a:ea typeface="Roboto"/>
                        <a:cs typeface="Roboto"/>
                        <a:sym typeface="Roboto"/>
                      </a:endParaRPr>
                    </a:p>
                  </a:txBody>
                  <a:tcPr marT="0" marB="0" marR="137150" marL="137150" anchor="ctr">
                    <a:solidFill>
                      <a:srgbClr val="E5F5FE"/>
                    </a:solidFill>
                  </a:tcPr>
                </a:tc>
                <a:tc>
                  <a:txBody>
                    <a:bodyPr/>
                    <a:lstStyle/>
                    <a:p>
                      <a:pPr indent="0" lvl="0" marL="0" rtl="0" algn="l">
                        <a:spcBef>
                          <a:spcPts val="600"/>
                        </a:spcBef>
                        <a:spcAft>
                          <a:spcPts val="600"/>
                        </a:spcAft>
                        <a:buNone/>
                      </a:pPr>
                      <a:r>
                        <a:rPr i="1" lang="en" sz="1000">
                          <a:latin typeface="Roboto Serif"/>
                          <a:ea typeface="Roboto Serif"/>
                          <a:cs typeface="Roboto Serif"/>
                          <a:sym typeface="Roboto Serif"/>
                        </a:rPr>
                        <a:t>“Our landscape management model is working and can be replicated elsewhere; your support will have a multiplier effect in the region.”</a:t>
                      </a:r>
                      <a:endParaRPr i="1" sz="1000">
                        <a:latin typeface="Roboto Serif"/>
                        <a:ea typeface="Roboto Serif"/>
                        <a:cs typeface="Roboto Serif"/>
                        <a:sym typeface="Roboto Serif"/>
                      </a:endParaRPr>
                    </a:p>
                  </a:txBody>
                  <a:tcPr marT="0" marB="0" marR="137150" marL="137150" anchor="ctr">
                    <a:solidFill>
                      <a:srgbClr val="FFFFFF"/>
                    </a:solidFill>
                  </a:tcPr>
                </a:tc>
              </a:tr>
            </a:tbl>
          </a:graphicData>
        </a:graphic>
      </p:graphicFrame>
      <p:sp>
        <p:nvSpPr>
          <p:cNvPr id="163" name="Google Shape;163;p23"/>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b="1" lang="en">
                <a:solidFill>
                  <a:schemeClr val="lt1"/>
                </a:solidFill>
              </a:rPr>
              <a:t>‹#›</a:t>
            </a:fld>
            <a:endParaRPr b="1">
              <a:solidFill>
                <a:schemeClr val="lt1"/>
              </a:solidFill>
            </a:endParaRPr>
          </a:p>
        </p:txBody>
      </p:sp>
      <p:sp>
        <p:nvSpPr>
          <p:cNvPr id="164" name="Google Shape;164;p23"/>
          <p:cNvSpPr txBox="1"/>
          <p:nvPr/>
        </p:nvSpPr>
        <p:spPr>
          <a:xfrm>
            <a:off x="2421600" y="603641"/>
            <a:ext cx="2929200" cy="384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300">
                <a:solidFill>
                  <a:schemeClr val="dk1"/>
                </a:solidFill>
                <a:latin typeface="Roboto"/>
                <a:ea typeface="Roboto"/>
                <a:cs typeface="Roboto"/>
                <a:sym typeface="Roboto"/>
              </a:rPr>
              <a:t>Table 1</a:t>
            </a:r>
            <a:endParaRPr sz="900">
              <a:solidFill>
                <a:schemeClr val="dk1"/>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4"/>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70" name="Google Shape;170;p24"/>
          <p:cNvSpPr txBox="1"/>
          <p:nvPr/>
        </p:nvSpPr>
        <p:spPr>
          <a:xfrm>
            <a:off x="968800" y="555196"/>
            <a:ext cx="5827200" cy="807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Available channels and resources</a:t>
            </a:r>
            <a:endParaRPr b="1" sz="1500">
              <a:solidFill>
                <a:srgbClr val="00A34B"/>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lang="en" sz="1100">
                <a:solidFill>
                  <a:schemeClr val="dk1"/>
                </a:solidFill>
                <a:latin typeface="Roboto"/>
                <a:ea typeface="Roboto"/>
                <a:cs typeface="Roboto"/>
                <a:sym typeface="Roboto"/>
              </a:rPr>
              <a:t>Once </a:t>
            </a:r>
            <a:r>
              <a:rPr b="1" lang="en" sz="1100">
                <a:solidFill>
                  <a:schemeClr val="dk1"/>
                </a:solidFill>
                <a:latin typeface="Roboto"/>
                <a:ea typeface="Roboto"/>
                <a:cs typeface="Roboto"/>
                <a:sym typeface="Roboto"/>
              </a:rPr>
              <a:t>key messages</a:t>
            </a:r>
            <a:r>
              <a:rPr lang="en" sz="1100">
                <a:solidFill>
                  <a:schemeClr val="dk1"/>
                </a:solidFill>
                <a:latin typeface="Roboto"/>
                <a:ea typeface="Roboto"/>
                <a:cs typeface="Roboto"/>
                <a:sym typeface="Roboto"/>
              </a:rPr>
              <a:t> (the what) and </a:t>
            </a:r>
            <a:r>
              <a:rPr b="1" lang="en" sz="1100">
                <a:solidFill>
                  <a:schemeClr val="dk1"/>
                </a:solidFill>
                <a:latin typeface="Roboto"/>
                <a:ea typeface="Roboto"/>
                <a:cs typeface="Roboto"/>
                <a:sym typeface="Roboto"/>
              </a:rPr>
              <a:t>target audiences</a:t>
            </a:r>
            <a:r>
              <a:rPr lang="en" sz="1100">
                <a:solidFill>
                  <a:schemeClr val="dk1"/>
                </a:solidFill>
                <a:latin typeface="Roboto"/>
                <a:ea typeface="Roboto"/>
                <a:cs typeface="Roboto"/>
                <a:sym typeface="Roboto"/>
              </a:rPr>
              <a:t> (the who) have been defined, decide how to reach them effectively by considering communication channels and the resources available to the landscape partnership.</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b="1" lang="en" sz="1100">
                <a:solidFill>
                  <a:schemeClr val="dk1"/>
                </a:solidFill>
                <a:latin typeface="Roboto"/>
                <a:ea typeface="Roboto"/>
                <a:cs typeface="Roboto"/>
                <a:sym typeface="Roboto"/>
              </a:rPr>
              <a:t>Communication channels</a:t>
            </a:r>
            <a:r>
              <a:rPr lang="en" sz="1100">
                <a:solidFill>
                  <a:schemeClr val="dk1"/>
                </a:solidFill>
                <a:latin typeface="Roboto"/>
                <a:ea typeface="Roboto"/>
                <a:cs typeface="Roboto"/>
                <a:sym typeface="Roboto"/>
              </a:rPr>
              <a:t>: </a:t>
            </a:r>
            <a:r>
              <a:rPr lang="en" sz="1100">
                <a:solidFill>
                  <a:schemeClr val="dk1"/>
                </a:solidFill>
                <a:latin typeface="Roboto"/>
                <a:ea typeface="Roboto"/>
                <a:cs typeface="Roboto"/>
                <a:sym typeface="Roboto"/>
              </a:rPr>
              <a:t>Communication channels are the means through which messages are transmitted. They range from digital to traditional, and the choice depends on where each target audience is most active and receptive. Digital channels (websites, email, social media, mobile applications) may be more appropriate for broad and younger audiences; traditional media (community radio, local television, print media, flyers) may be more suitable for populations with less internet access. In addition to these, in-person or community approaches - workshops, assemblies, neighborhood meetings, local fairs, and field visits - can be especially appropriate for direct participation and dialogue.</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b="1" lang="en" sz="1100">
                <a:solidFill>
                  <a:schemeClr val="dk1"/>
                </a:solidFill>
                <a:latin typeface="Roboto"/>
                <a:ea typeface="Roboto"/>
                <a:cs typeface="Roboto"/>
                <a:sym typeface="Roboto"/>
              </a:rPr>
              <a:t>When choosing channels, we should ask ourselves: </a:t>
            </a:r>
            <a:r>
              <a:rPr i="1" lang="en" sz="1100">
                <a:solidFill>
                  <a:schemeClr val="dk1"/>
                </a:solidFill>
                <a:latin typeface="Roboto"/>
                <a:ea typeface="Roboto"/>
                <a:cs typeface="Roboto"/>
                <a:sym typeface="Roboto"/>
              </a:rPr>
              <a:t>Through which media is this audience most likely to receive and pay attention to the message? Which channels are within our reach given the available resources?</a:t>
            </a:r>
            <a:r>
              <a:rPr lang="en" sz="1100">
                <a:solidFill>
                  <a:schemeClr val="dk1"/>
                </a:solidFill>
                <a:latin typeface="Roboto"/>
                <a:ea typeface="Roboto"/>
                <a:cs typeface="Roboto"/>
                <a:sym typeface="Roboto"/>
              </a:rPr>
              <a:t> For example, there is little point in distributing viral videos online if almost no one in the area has a good internet connection, or printing brochures if people are not accustomed to reading that type of material. We need to adapt to the local reality. On the other hand, a combination of channels is often most effective. For example, the same message to the community could be announced on local radio (broad reach), then explored in greater depth in person at a community assembly (direct interaction), and reinforced with an illustrated handout that people can take with them.</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b="1" lang="en" sz="1100">
                <a:solidFill>
                  <a:schemeClr val="dk1"/>
                </a:solidFill>
                <a:latin typeface="Roboto"/>
                <a:ea typeface="Roboto"/>
                <a:cs typeface="Roboto"/>
                <a:sym typeface="Roboto"/>
              </a:rPr>
              <a:t>Resources</a:t>
            </a:r>
            <a:r>
              <a:rPr lang="en" sz="1100">
                <a:solidFill>
                  <a:schemeClr val="dk1"/>
                </a:solidFill>
                <a:latin typeface="Roboto"/>
                <a:ea typeface="Roboto"/>
                <a:cs typeface="Roboto"/>
                <a:sym typeface="Roboto"/>
              </a:rPr>
              <a:t>: </a:t>
            </a:r>
            <a:r>
              <a:rPr lang="en" sz="1100">
                <a:solidFill>
                  <a:schemeClr val="dk1"/>
                </a:solidFill>
                <a:latin typeface="Roboto"/>
                <a:ea typeface="Roboto"/>
                <a:cs typeface="Roboto"/>
                <a:sym typeface="Roboto"/>
              </a:rPr>
              <a:t>Resources are the inputs or capacities needed to communicate and include human, technological and financial resources. It is therefore useful to take an inventory of available resources. First, consider the tools and media available to us: Do we have access to reliable internet? Do we have community loudspeakers, a local printing service, a photo/video camera or projectors? Which digital platforms do we know how to use (Facebook, WhatsApp, YouTube)? Second, assess human resources and the capacities of landscape partnership members or the team responsible for communication: Is someone skilled in graphic design? Who writes well? Who has the charisma to speak in public or on the radio, write content or take photographs?</a:t>
            </a:r>
            <a:endParaRPr i="1"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In this way, we can define the mix of channels to use for each target audience and message, ensuring that they are accessible and effective in the landscape context. We do not need to be present in every medium, only in those that genuinely connect our initiative with the right people. It is also useful to schedule the appropriate frequency and timing of communication for each channel (for example, how many social media posts per month or during which phase of a project key workshops will be held) in order to distribute the effort over time.</a:t>
            </a:r>
            <a:endParaRPr sz="1100">
              <a:solidFill>
                <a:schemeClr val="dk1"/>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25"/>
          <p:cNvSpPr txBox="1"/>
          <p:nvPr/>
        </p:nvSpPr>
        <p:spPr>
          <a:xfrm>
            <a:off x="968800" y="459946"/>
            <a:ext cx="5827200" cy="3796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Key partners</a:t>
            </a:r>
            <a:endParaRPr b="1" sz="1500">
              <a:solidFill>
                <a:srgbClr val="00A34B"/>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Within a landscape partnership, communication does not have to fall solely on the team; identifying key partners can greatly increase the reach and impact of the strategy. These are individuals or organizations that can help disseminate messages, lend legitimacy, and expand outreach to audiences that may otherwise be difficult to reach. For example, local media outlets (radio, newspapers, television channels) can share news about the activities of the landscape initiative; organizations with similar or complementary objectives (environmental NGOs, farmers’ associations, universities) can co-organize events or share information through their networks; community leaders or local opinion leaders can influence their communities by communicating messages as trusted voices; and even influential figures on social media (bloggers, activists) can help amplify the message.</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Therefore, just as key landscape stakeholders are identified, when designing the communication strategy it is useful to map potential communication partners: </a:t>
            </a:r>
            <a:r>
              <a:rPr i="1" lang="en" sz="1100">
                <a:solidFill>
                  <a:schemeClr val="dk1"/>
                </a:solidFill>
                <a:latin typeface="Roboto"/>
                <a:ea typeface="Roboto"/>
                <a:cs typeface="Roboto"/>
                <a:sym typeface="Roboto"/>
              </a:rPr>
              <a:t>Are there any networks or forums of local organizations? Which community leaders are respected in the area? Are there educational or government institutions interested in the same issues? What does this partner gain from communicating our message?</a:t>
            </a:r>
            <a:r>
              <a:rPr lang="en" sz="1100">
                <a:solidFill>
                  <a:schemeClr val="dk1"/>
                </a:solidFill>
                <a:latin typeface="Roboto"/>
                <a:ea typeface="Roboto"/>
                <a:cs typeface="Roboto"/>
                <a:sym typeface="Roboto"/>
              </a:rPr>
              <a:t> Once identified, these partners can be engaged early on to share objectives and explore synergies.</a:t>
            </a:r>
            <a:endParaRPr sz="1100">
              <a:solidFill>
                <a:schemeClr val="dk1"/>
              </a:solidFill>
              <a:latin typeface="Roboto"/>
              <a:ea typeface="Roboto"/>
              <a:cs typeface="Roboto"/>
              <a:sym typeface="Roboto"/>
            </a:endParaRPr>
          </a:p>
        </p:txBody>
      </p:sp>
      <p:pic>
        <p:nvPicPr>
          <p:cNvPr id="177" name="Google Shape;177;p25" title="IMG_1645.jpg"/>
          <p:cNvPicPr preferRelativeResize="0"/>
          <p:nvPr/>
        </p:nvPicPr>
        <p:blipFill rotWithShape="1">
          <a:blip r:embed="rId3">
            <a:alphaModFix/>
          </a:blip>
          <a:srcRect b="511" l="6881" r="0" t="4882"/>
          <a:stretch/>
        </p:blipFill>
        <p:spPr>
          <a:xfrm>
            <a:off x="1044450" y="4900450"/>
            <a:ext cx="6768900" cy="5157900"/>
          </a:xfrm>
          <a:prstGeom prst="round2DiagRect">
            <a:avLst>
              <a:gd fmla="val 0" name="adj1"/>
              <a:gd fmla="val 38516" name="adj2"/>
            </a:avLst>
          </a:prstGeom>
          <a:noFill/>
          <a:ln>
            <a:noFill/>
          </a:ln>
        </p:spPr>
      </p:pic>
      <p:sp>
        <p:nvSpPr>
          <p:cNvPr id="178" name="Google Shape;178;p2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b="1" lang="en">
                <a:solidFill>
                  <a:schemeClr val="lt1"/>
                </a:solidFill>
              </a:rPr>
              <a:t>‹#›</a:t>
            </a:fld>
            <a:endParaRPr b="1">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6"/>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26"/>
          <p:cNvSpPr txBox="1"/>
          <p:nvPr/>
        </p:nvSpPr>
        <p:spPr>
          <a:xfrm>
            <a:off x="972600" y="452425"/>
            <a:ext cx="5827200" cy="821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Activities and budget</a:t>
            </a:r>
            <a:endParaRPr b="1" sz="1500">
              <a:solidFill>
                <a:srgbClr val="00A34B"/>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All strategic planning must be realistic about available financial resources. It is therefore essential to estimate a communication budget, even if it is only a basic one, for the planned activities. Developing this budget involves listing the planned communication activities and assigning an approximate cost to each. These activities may include awareness-raising campaigns, training workshops, and the creation of multimedia content. Each activity should be carefully planned to ensure that it is aligned with the overall objectives of the strategy. For example, if one objective is to increase environmental awareness within the local community, activities could include educational workshops in schools or communities and social media campaigns highlighting the importance of the local landscape. In addition to the activities themselves, expenses for necessary tools or inputs should also be considered (graphic design, social media management, transportation, audiovisual equipment rental, etc.).</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An effective communication strategy requires adequate allocation of financial resources, distributed in a way that ensures priorities are covered. If the budget is limited, the strategy will need to be creative and prioritize accordingly. For example, it may focus on low-cost, high-reach communication activities (such as social media or partnerships with community radio stations) before investing in more expensive activities. In-kind support can also be sought from members of the landscape partnership (for example, an organization could provide the venue or refreshments for a launch event). Budgeting helps prevent unexpected costs and allows communication activities to be implemented smoothly, while adapting our ambitions to the resources actually available.</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b="1" sz="1100">
              <a:solidFill>
                <a:srgbClr val="00A34B"/>
              </a:solidFill>
              <a:latin typeface="Roboto"/>
              <a:ea typeface="Roboto"/>
              <a:cs typeface="Roboto"/>
              <a:sym typeface="Roboto"/>
            </a:endParaRPr>
          </a:p>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Indicators of success</a:t>
            </a:r>
            <a:endParaRPr b="1" sz="1500">
              <a:solidFill>
                <a:srgbClr val="00A34B"/>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From the beginning of the design process, it is important to define how we will measure the impact and success of the communication strategy. These indicators will help monitor progress and adjust activities based on results. Ideally, both quantitative and qualitative indicators should be established to provide a comprehensive picture. The number of people reached by our messages (event attendance, radio listeners, social media followers or impressions), audience engagement (comments and shares, registrations for activities), the participation rate in community initiatives following a campaign against intentionally set fires, and the number of media appearances over a given period are some examples of quantitative metrics.</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Qualitative indicators, on the other hand, capture changes in perceptions, attitudes, and relationships, which are equally relevant but less tangible. These might include audience feedback (satisfaction surveys or opinion polls on perceptions of landscape management), testimonials or success stories, and the level of trust or understanding generated among stakeholders, among others.</a:t>
            </a:r>
            <a:endParaRPr sz="1100">
              <a:solidFill>
                <a:schemeClr val="dk1"/>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90" name="Google Shape;190;p27"/>
          <p:cNvGraphicFramePr/>
          <p:nvPr/>
        </p:nvGraphicFramePr>
        <p:xfrm>
          <a:off x="1012600" y="3053874"/>
          <a:ext cx="3000000" cy="3000000"/>
        </p:xfrm>
        <a:graphic>
          <a:graphicData uri="http://schemas.openxmlformats.org/drawingml/2006/table">
            <a:tbl>
              <a:tblPr bandRow="1">
                <a:noFill/>
                <a:tableStyleId>{67819FF8-45F7-40CA-8DDC-956757BA50E9}</a:tableStyleId>
              </a:tblPr>
              <a:tblGrid>
                <a:gridCol w="2873600"/>
                <a:gridCol w="2873600"/>
              </a:tblGrid>
              <a:tr h="229500">
                <a:tc>
                  <a:txBody>
                    <a:bodyPr/>
                    <a:lstStyle/>
                    <a:p>
                      <a:pPr indent="0" lvl="0" marL="57150" rtl="0" algn="l">
                        <a:spcBef>
                          <a:spcPts val="0"/>
                        </a:spcBef>
                        <a:spcAft>
                          <a:spcPts val="0"/>
                        </a:spcAft>
                        <a:buNone/>
                      </a:pPr>
                      <a:r>
                        <a:rPr b="1" lang="en" sz="1100">
                          <a:solidFill>
                            <a:srgbClr val="FFFFFF"/>
                          </a:solidFill>
                          <a:latin typeface="Roboto"/>
                          <a:ea typeface="Roboto"/>
                          <a:cs typeface="Roboto"/>
                          <a:sym typeface="Roboto"/>
                        </a:rPr>
                        <a:t>Quantitative indicators</a:t>
                      </a:r>
                      <a:endParaRPr b="1" sz="1100">
                        <a:solidFill>
                          <a:srgbClr val="FFFFFF"/>
                        </a:solidFill>
                        <a:latin typeface="Roboto"/>
                        <a:ea typeface="Roboto"/>
                        <a:cs typeface="Roboto"/>
                        <a:sym typeface="Roboto"/>
                      </a:endParaRPr>
                    </a:p>
                  </a:txBody>
                  <a:tcPr marT="45725" marB="45725" marR="45725" marL="45725" anchor="ctr">
                    <a:solidFill>
                      <a:srgbClr val="3155A6"/>
                    </a:solidFill>
                  </a:tcPr>
                </a:tc>
                <a:tc>
                  <a:txBody>
                    <a:bodyPr/>
                    <a:lstStyle/>
                    <a:p>
                      <a:pPr indent="0" lvl="0" marL="0" rtl="0" algn="l">
                        <a:spcBef>
                          <a:spcPts val="0"/>
                        </a:spcBef>
                        <a:spcAft>
                          <a:spcPts val="0"/>
                        </a:spcAft>
                        <a:buNone/>
                      </a:pPr>
                      <a:r>
                        <a:rPr b="1" lang="en" sz="1100">
                          <a:solidFill>
                            <a:srgbClr val="FFFFFF"/>
                          </a:solidFill>
                          <a:latin typeface="Roboto"/>
                          <a:ea typeface="Roboto"/>
                          <a:cs typeface="Roboto"/>
                          <a:sym typeface="Roboto"/>
                        </a:rPr>
                        <a:t>Qualitative indicators</a:t>
                      </a:r>
                      <a:endParaRPr b="1" sz="1100">
                        <a:solidFill>
                          <a:srgbClr val="FFFFFF"/>
                        </a:solidFill>
                        <a:latin typeface="Roboto"/>
                        <a:ea typeface="Roboto"/>
                        <a:cs typeface="Roboto"/>
                        <a:sym typeface="Roboto"/>
                      </a:endParaRPr>
                    </a:p>
                  </a:txBody>
                  <a:tcPr marT="91450" marB="91450" marR="91450" marL="91450" anchor="ctr">
                    <a:solidFill>
                      <a:srgbClr val="3155A6"/>
                    </a:solidFill>
                  </a:tcPr>
                </a:tc>
              </a:tr>
              <a:tr h="2439150">
                <a:tc>
                  <a:txBody>
                    <a:bodyPr/>
                    <a:lstStyle/>
                    <a:p>
                      <a:pPr indent="0" lvl="0" marL="0" rtl="0" algn="l">
                        <a:lnSpc>
                          <a:spcPct val="115000"/>
                        </a:lnSpc>
                        <a:spcBef>
                          <a:spcPts val="500"/>
                        </a:spcBef>
                        <a:spcAft>
                          <a:spcPts val="0"/>
                        </a:spcAft>
                        <a:buClr>
                          <a:schemeClr val="dk1"/>
                        </a:buClr>
                        <a:buSzPts val="1100"/>
                        <a:buFont typeface="Arial"/>
                        <a:buNone/>
                      </a:pPr>
                      <a:r>
                        <a:rPr b="1" lang="en" sz="1100">
                          <a:latin typeface="Roboto"/>
                          <a:ea typeface="Roboto"/>
                          <a:cs typeface="Roboto"/>
                          <a:sym typeface="Roboto"/>
                        </a:rPr>
                        <a:t>Reach and coverage</a:t>
                      </a:r>
                      <a:r>
                        <a:rPr b="1" lang="en" sz="1100">
                          <a:latin typeface="Roboto"/>
                          <a:ea typeface="Roboto"/>
                          <a:cs typeface="Roboto"/>
                          <a:sym typeface="Roboto"/>
                        </a:rPr>
                        <a:t>: </a:t>
                      </a:r>
                      <a:endParaRPr b="1" sz="1100">
                        <a:latin typeface="Roboto"/>
                        <a:ea typeface="Roboto"/>
                        <a:cs typeface="Roboto"/>
                        <a:sym typeface="Roboto"/>
                      </a:endParaRPr>
                    </a:p>
                    <a:p>
                      <a:pPr indent="-161290" lvl="0" marL="155448" rtl="0" algn="l">
                        <a:lnSpc>
                          <a:spcPct val="115000"/>
                        </a:lnSpc>
                        <a:spcBef>
                          <a:spcPts val="500"/>
                        </a:spcBef>
                        <a:spcAft>
                          <a:spcPts val="0"/>
                        </a:spcAft>
                        <a:buSzPts val="1100"/>
                        <a:buFont typeface="Roboto"/>
                        <a:buChar char="●"/>
                      </a:pPr>
                      <a:r>
                        <a:rPr lang="en" sz="1100">
                          <a:latin typeface="Roboto"/>
                          <a:ea typeface="Roboto"/>
                          <a:cs typeface="Roboto"/>
                          <a:sym typeface="Roboto"/>
                        </a:rPr>
                        <a:t>Number of copies of materials distributed</a:t>
                      </a:r>
                      <a:endParaRPr sz="1100">
                        <a:latin typeface="Roboto"/>
                        <a:ea typeface="Roboto"/>
                        <a:cs typeface="Roboto"/>
                        <a:sym typeface="Roboto"/>
                      </a:endParaRPr>
                    </a:p>
                    <a:p>
                      <a:pPr indent="-161290" lvl="0" marL="155448" rtl="0" algn="l">
                        <a:lnSpc>
                          <a:spcPct val="115000"/>
                        </a:lnSpc>
                        <a:spcBef>
                          <a:spcPts val="500"/>
                        </a:spcBef>
                        <a:spcAft>
                          <a:spcPts val="0"/>
                        </a:spcAft>
                        <a:buSzPts val="1100"/>
                        <a:buFont typeface="Roboto"/>
                        <a:buChar char="●"/>
                      </a:pPr>
                      <a:r>
                        <a:rPr lang="en" sz="1100">
                          <a:latin typeface="Roboto"/>
                          <a:ea typeface="Roboto"/>
                          <a:cs typeface="Roboto"/>
                          <a:sym typeface="Roboto"/>
                        </a:rPr>
                        <a:t>Estimated listeners of a radio program (based on ratings or local surveys)</a:t>
                      </a:r>
                      <a:endParaRPr sz="1100">
                        <a:latin typeface="Roboto"/>
                        <a:ea typeface="Roboto"/>
                        <a:cs typeface="Roboto"/>
                        <a:sym typeface="Roboto"/>
                      </a:endParaRPr>
                    </a:p>
                    <a:p>
                      <a:pPr indent="-161290" lvl="0" marL="155448" rtl="0" algn="l">
                        <a:lnSpc>
                          <a:spcPct val="115000"/>
                        </a:lnSpc>
                        <a:spcBef>
                          <a:spcPts val="500"/>
                        </a:spcBef>
                        <a:spcAft>
                          <a:spcPts val="0"/>
                        </a:spcAft>
                        <a:buSzPts val="1100"/>
                        <a:buFont typeface="Roboto"/>
                        <a:buChar char="●"/>
                      </a:pPr>
                      <a:r>
                        <a:rPr lang="en" sz="1100">
                          <a:latin typeface="Roboto"/>
                          <a:ea typeface="Roboto"/>
                          <a:cs typeface="Roboto"/>
                          <a:sym typeface="Roboto"/>
                        </a:rPr>
                        <a:t>Event attendance</a:t>
                      </a:r>
                      <a:endParaRPr sz="1100">
                        <a:latin typeface="Roboto"/>
                        <a:ea typeface="Roboto"/>
                        <a:cs typeface="Roboto"/>
                        <a:sym typeface="Roboto"/>
                      </a:endParaRPr>
                    </a:p>
                    <a:p>
                      <a:pPr indent="-161290" lvl="0" marL="155448" rtl="0" algn="l">
                        <a:lnSpc>
                          <a:spcPct val="115000"/>
                        </a:lnSpc>
                        <a:spcBef>
                          <a:spcPts val="500"/>
                        </a:spcBef>
                        <a:spcAft>
                          <a:spcPts val="0"/>
                        </a:spcAft>
                        <a:buSzPts val="1100"/>
                        <a:buFont typeface="Roboto"/>
                        <a:buChar char="●"/>
                      </a:pPr>
                      <a:r>
                        <a:rPr lang="en" sz="1100">
                          <a:latin typeface="Roboto"/>
                          <a:ea typeface="Roboto"/>
                          <a:cs typeface="Roboto"/>
                          <a:sym typeface="Roboto"/>
                        </a:rPr>
                        <a:t>Social media followers</a:t>
                      </a:r>
                      <a:endParaRPr sz="1100">
                        <a:latin typeface="Roboto"/>
                        <a:ea typeface="Roboto"/>
                        <a:cs typeface="Roboto"/>
                        <a:sym typeface="Roboto"/>
                      </a:endParaRPr>
                    </a:p>
                    <a:p>
                      <a:pPr indent="0" lvl="0" marL="0" rtl="0" algn="l">
                        <a:lnSpc>
                          <a:spcPct val="115000"/>
                        </a:lnSpc>
                        <a:spcBef>
                          <a:spcPts val="500"/>
                        </a:spcBef>
                        <a:spcAft>
                          <a:spcPts val="0"/>
                        </a:spcAft>
                        <a:buNone/>
                      </a:pPr>
                      <a:r>
                        <a:t/>
                      </a:r>
                      <a:endParaRPr sz="1100">
                        <a:latin typeface="Roboto"/>
                        <a:ea typeface="Roboto"/>
                        <a:cs typeface="Roboto"/>
                        <a:sym typeface="Roboto"/>
                      </a:endParaRPr>
                    </a:p>
                    <a:p>
                      <a:pPr indent="0" lvl="0" marL="0" rtl="0" algn="l">
                        <a:lnSpc>
                          <a:spcPct val="115000"/>
                        </a:lnSpc>
                        <a:spcBef>
                          <a:spcPts val="500"/>
                        </a:spcBef>
                        <a:spcAft>
                          <a:spcPts val="0"/>
                        </a:spcAft>
                        <a:buClr>
                          <a:schemeClr val="dk1"/>
                        </a:buClr>
                        <a:buSzPts val="1100"/>
                        <a:buFont typeface="Arial"/>
                        <a:buNone/>
                      </a:pPr>
                      <a:r>
                        <a:rPr b="1" lang="en" sz="1100">
                          <a:latin typeface="Roboto"/>
                          <a:ea typeface="Roboto"/>
                          <a:cs typeface="Roboto"/>
                          <a:sym typeface="Roboto"/>
                        </a:rPr>
                        <a:t>Active participation</a:t>
                      </a:r>
                      <a:r>
                        <a:rPr b="1" lang="en" sz="1100">
                          <a:latin typeface="Roboto"/>
                          <a:ea typeface="Roboto"/>
                          <a:cs typeface="Roboto"/>
                          <a:sym typeface="Roboto"/>
                        </a:rPr>
                        <a:t>: </a:t>
                      </a:r>
                      <a:endParaRPr b="1" sz="1100">
                        <a:latin typeface="Roboto"/>
                        <a:ea typeface="Roboto"/>
                        <a:cs typeface="Roboto"/>
                        <a:sym typeface="Roboto"/>
                      </a:endParaRPr>
                    </a:p>
                    <a:p>
                      <a:pPr indent="-161290" lvl="0" marL="155448" rtl="0" algn="l">
                        <a:lnSpc>
                          <a:spcPct val="115000"/>
                        </a:lnSpc>
                        <a:spcBef>
                          <a:spcPts val="500"/>
                        </a:spcBef>
                        <a:spcAft>
                          <a:spcPts val="0"/>
                        </a:spcAft>
                        <a:buSzPts val="1100"/>
                        <a:buFont typeface="Roboto"/>
                        <a:buChar char="●"/>
                      </a:pPr>
                      <a:r>
                        <a:rPr lang="en" sz="1100">
                          <a:latin typeface="Roboto"/>
                          <a:ea typeface="Roboto"/>
                          <a:cs typeface="Roboto"/>
                          <a:sym typeface="Roboto"/>
                        </a:rPr>
                        <a:t>Number of people contributing ideas or feedback</a:t>
                      </a:r>
                      <a:endParaRPr sz="1100">
                        <a:latin typeface="Roboto"/>
                        <a:ea typeface="Roboto"/>
                        <a:cs typeface="Roboto"/>
                        <a:sym typeface="Roboto"/>
                      </a:endParaRPr>
                    </a:p>
                    <a:p>
                      <a:pPr indent="-161290" lvl="0" marL="155448" rtl="0" algn="l">
                        <a:lnSpc>
                          <a:spcPct val="115000"/>
                        </a:lnSpc>
                        <a:spcBef>
                          <a:spcPts val="500"/>
                        </a:spcBef>
                        <a:spcAft>
                          <a:spcPts val="0"/>
                        </a:spcAft>
                        <a:buSzPts val="1100"/>
                        <a:buFont typeface="Roboto"/>
                        <a:buChar char="●"/>
                      </a:pPr>
                      <a:r>
                        <a:rPr lang="en" sz="1100">
                          <a:latin typeface="Roboto"/>
                          <a:ea typeface="Roboto"/>
                          <a:cs typeface="Roboto"/>
                          <a:sym typeface="Roboto"/>
                        </a:rPr>
                        <a:t>Number of local volunteers engaged through campaigns</a:t>
                      </a:r>
                      <a:endParaRPr sz="1100">
                        <a:latin typeface="Roboto"/>
                        <a:ea typeface="Roboto"/>
                        <a:cs typeface="Roboto"/>
                        <a:sym typeface="Roboto"/>
                      </a:endParaRPr>
                    </a:p>
                    <a:p>
                      <a:pPr indent="0" lvl="0" marL="0" rtl="0" algn="l">
                        <a:lnSpc>
                          <a:spcPct val="115000"/>
                        </a:lnSpc>
                        <a:spcBef>
                          <a:spcPts val="500"/>
                        </a:spcBef>
                        <a:spcAft>
                          <a:spcPts val="0"/>
                        </a:spcAft>
                        <a:buNone/>
                      </a:pPr>
                      <a:r>
                        <a:t/>
                      </a:r>
                      <a:endParaRPr sz="1100">
                        <a:latin typeface="Roboto"/>
                        <a:ea typeface="Roboto"/>
                        <a:cs typeface="Roboto"/>
                        <a:sym typeface="Roboto"/>
                      </a:endParaRPr>
                    </a:p>
                    <a:p>
                      <a:pPr indent="0" lvl="0" marL="0" rtl="0" algn="l">
                        <a:lnSpc>
                          <a:spcPct val="115000"/>
                        </a:lnSpc>
                        <a:spcBef>
                          <a:spcPts val="500"/>
                        </a:spcBef>
                        <a:spcAft>
                          <a:spcPts val="0"/>
                        </a:spcAft>
                        <a:buClr>
                          <a:schemeClr val="dk1"/>
                        </a:buClr>
                        <a:buSzPts val="1100"/>
                        <a:buFont typeface="Arial"/>
                        <a:buNone/>
                      </a:pPr>
                      <a:r>
                        <a:rPr b="1" lang="en" sz="1100">
                          <a:latin typeface="Roboto"/>
                          <a:ea typeface="Roboto"/>
                          <a:cs typeface="Roboto"/>
                          <a:sym typeface="Roboto"/>
                        </a:rPr>
                        <a:t>Internal communication practices:</a:t>
                      </a:r>
                      <a:endParaRPr b="1" sz="1100">
                        <a:latin typeface="Roboto"/>
                        <a:ea typeface="Roboto"/>
                        <a:cs typeface="Roboto"/>
                        <a:sym typeface="Roboto"/>
                      </a:endParaRPr>
                    </a:p>
                    <a:p>
                      <a:pPr indent="-161290" lvl="0" marL="155448" rtl="0" algn="l">
                        <a:lnSpc>
                          <a:spcPct val="115000"/>
                        </a:lnSpc>
                        <a:spcBef>
                          <a:spcPts val="500"/>
                        </a:spcBef>
                        <a:spcAft>
                          <a:spcPts val="0"/>
                        </a:spcAft>
                        <a:buSzPts val="1100"/>
                        <a:buFont typeface="Roboto"/>
                        <a:buChar char="●"/>
                      </a:pPr>
                      <a:r>
                        <a:rPr lang="en" sz="1100">
                          <a:latin typeface="Roboto"/>
                          <a:ea typeface="Roboto"/>
                          <a:cs typeface="Roboto"/>
                          <a:sym typeface="Roboto"/>
                        </a:rPr>
                        <a:t>Number of coordination meetings held per month</a:t>
                      </a:r>
                      <a:endParaRPr sz="1100">
                        <a:latin typeface="Roboto"/>
                        <a:ea typeface="Roboto"/>
                        <a:cs typeface="Roboto"/>
                        <a:sym typeface="Roboto"/>
                      </a:endParaRPr>
                    </a:p>
                    <a:p>
                      <a:pPr indent="-161290" lvl="0" marL="155448" rtl="0" algn="l">
                        <a:lnSpc>
                          <a:spcPct val="115000"/>
                        </a:lnSpc>
                        <a:spcBef>
                          <a:spcPts val="500"/>
                        </a:spcBef>
                        <a:spcAft>
                          <a:spcPts val="0"/>
                        </a:spcAft>
                        <a:buSzPts val="1100"/>
                        <a:buFont typeface="Roboto"/>
                        <a:buChar char="●"/>
                      </a:pPr>
                      <a:r>
                        <a:rPr lang="en" sz="1100">
                          <a:latin typeface="Roboto"/>
                          <a:ea typeface="Roboto"/>
                          <a:cs typeface="Roboto"/>
                          <a:sym typeface="Roboto"/>
                        </a:rPr>
                        <a:t>Percentage of the team reporting that they are well informed and understand the landscape initiative (measured through an internal survey)</a:t>
                      </a:r>
                      <a:endParaRPr sz="1100">
                        <a:latin typeface="Roboto"/>
                        <a:ea typeface="Roboto"/>
                        <a:cs typeface="Roboto"/>
                        <a:sym typeface="Roboto"/>
                      </a:endParaRPr>
                    </a:p>
                  </a:txBody>
                  <a:tcPr marT="91425" marB="137150" marR="137150" marL="137150"/>
                </a:tc>
                <a:tc>
                  <a:txBody>
                    <a:bodyPr/>
                    <a:lstStyle/>
                    <a:p>
                      <a:pPr indent="0" lvl="0" marL="0" rtl="0" algn="l">
                        <a:lnSpc>
                          <a:spcPct val="115000"/>
                        </a:lnSpc>
                        <a:spcBef>
                          <a:spcPts val="500"/>
                        </a:spcBef>
                        <a:spcAft>
                          <a:spcPts val="0"/>
                        </a:spcAft>
                        <a:buNone/>
                      </a:pPr>
                      <a:r>
                        <a:rPr b="1" lang="en" sz="1100">
                          <a:solidFill>
                            <a:schemeClr val="dk1"/>
                          </a:solidFill>
                          <a:latin typeface="Roboto"/>
                          <a:ea typeface="Roboto"/>
                          <a:cs typeface="Roboto"/>
                          <a:sym typeface="Roboto"/>
                        </a:rPr>
                        <a:t>Level of understanding of certain concepts</a:t>
                      </a:r>
                      <a:r>
                        <a:rPr b="1" lang="en" sz="1100">
                          <a:solidFill>
                            <a:schemeClr val="dk1"/>
                          </a:solidFill>
                          <a:latin typeface="Roboto"/>
                          <a:ea typeface="Roboto"/>
                          <a:cs typeface="Roboto"/>
                          <a:sym typeface="Roboto"/>
                        </a:rPr>
                        <a:t>:</a:t>
                      </a:r>
                      <a:r>
                        <a:rPr lang="en" sz="1100">
                          <a:solidFill>
                            <a:schemeClr val="dk1"/>
                          </a:solidFill>
                          <a:latin typeface="Roboto"/>
                          <a:ea typeface="Roboto"/>
                          <a:cs typeface="Roboto"/>
                          <a:sym typeface="Roboto"/>
                        </a:rPr>
                        <a:t> </a:t>
                      </a:r>
                      <a:endParaRPr sz="1100">
                        <a:solidFill>
                          <a:schemeClr val="dk1"/>
                        </a:solidFill>
                        <a:latin typeface="Roboto"/>
                        <a:ea typeface="Roboto"/>
                        <a:cs typeface="Roboto"/>
                        <a:sym typeface="Roboto"/>
                      </a:endParaRPr>
                    </a:p>
                    <a:p>
                      <a:pPr indent="0" lvl="0" marL="0" rtl="0" algn="l">
                        <a:lnSpc>
                          <a:spcPct val="115000"/>
                        </a:lnSpc>
                        <a:spcBef>
                          <a:spcPts val="500"/>
                        </a:spcBef>
                        <a:spcAft>
                          <a:spcPts val="0"/>
                        </a:spcAft>
                        <a:buNone/>
                      </a:pPr>
                      <a:r>
                        <a:rPr lang="en" sz="1100">
                          <a:solidFill>
                            <a:schemeClr val="dk1"/>
                          </a:solidFill>
                          <a:latin typeface="Roboto"/>
                          <a:ea typeface="Roboto"/>
                          <a:cs typeface="Roboto"/>
                          <a:sym typeface="Roboto"/>
                        </a:rPr>
                        <a:t>According to</a:t>
                      </a:r>
                      <a:r>
                        <a:rPr lang="en" sz="1100">
                          <a:solidFill>
                            <a:schemeClr val="dk1"/>
                          </a:solidFill>
                          <a:latin typeface="Roboto"/>
                          <a:ea typeface="Roboto"/>
                          <a:cs typeface="Roboto"/>
                          <a:sym typeface="Roboto"/>
                        </a:rPr>
                        <a:t> verbal responses or surveys.</a:t>
                      </a:r>
                      <a:endParaRPr sz="1100">
                        <a:solidFill>
                          <a:schemeClr val="dk1"/>
                        </a:solidFill>
                        <a:latin typeface="Roboto"/>
                        <a:ea typeface="Roboto"/>
                        <a:cs typeface="Roboto"/>
                        <a:sym typeface="Roboto"/>
                      </a:endParaRPr>
                    </a:p>
                    <a:p>
                      <a:pPr indent="0" lvl="0" marL="0" rtl="0" algn="l">
                        <a:lnSpc>
                          <a:spcPct val="115000"/>
                        </a:lnSpc>
                        <a:spcBef>
                          <a:spcPts val="50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500"/>
                        </a:spcBef>
                        <a:spcAft>
                          <a:spcPts val="0"/>
                        </a:spcAft>
                        <a:buNone/>
                      </a:pPr>
                      <a:r>
                        <a:rPr b="1" lang="en" sz="1100">
                          <a:solidFill>
                            <a:schemeClr val="dk1"/>
                          </a:solidFill>
                          <a:latin typeface="Roboto"/>
                          <a:ea typeface="Roboto"/>
                          <a:cs typeface="Roboto"/>
                          <a:sym typeface="Roboto"/>
                        </a:rPr>
                        <a:t>Level of trust:</a:t>
                      </a:r>
                      <a:endParaRPr sz="1100">
                        <a:solidFill>
                          <a:schemeClr val="dk1"/>
                        </a:solidFill>
                        <a:latin typeface="Roboto"/>
                        <a:ea typeface="Roboto"/>
                        <a:cs typeface="Roboto"/>
                        <a:sym typeface="Roboto"/>
                      </a:endParaRPr>
                    </a:p>
                    <a:p>
                      <a:pPr indent="0" lvl="0" marL="0" rtl="0" algn="l">
                        <a:lnSpc>
                          <a:spcPct val="115000"/>
                        </a:lnSpc>
                        <a:spcBef>
                          <a:spcPts val="500"/>
                        </a:spcBef>
                        <a:spcAft>
                          <a:spcPts val="0"/>
                        </a:spcAft>
                        <a:buNone/>
                      </a:pPr>
                      <a:r>
                        <a:rPr lang="en" sz="1100">
                          <a:solidFill>
                            <a:schemeClr val="dk1"/>
                          </a:solidFill>
                          <a:latin typeface="Roboto"/>
                          <a:ea typeface="Roboto"/>
                          <a:cs typeface="Roboto"/>
                          <a:sym typeface="Roboto"/>
                        </a:rPr>
                        <a:t>Measured through testimonials from local stakeholders.</a:t>
                      </a:r>
                      <a:endParaRPr sz="1100">
                        <a:solidFill>
                          <a:schemeClr val="dk1"/>
                        </a:solidFill>
                        <a:latin typeface="Roboto"/>
                        <a:ea typeface="Roboto"/>
                        <a:cs typeface="Roboto"/>
                        <a:sym typeface="Roboto"/>
                      </a:endParaRPr>
                    </a:p>
                    <a:p>
                      <a:pPr indent="0" lvl="0" marL="0" rtl="0" algn="l">
                        <a:lnSpc>
                          <a:spcPct val="115000"/>
                        </a:lnSpc>
                        <a:spcBef>
                          <a:spcPts val="50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500"/>
                        </a:spcBef>
                        <a:spcAft>
                          <a:spcPts val="0"/>
                        </a:spcAft>
                        <a:buNone/>
                      </a:pPr>
                      <a:r>
                        <a:rPr b="1" lang="en" sz="1100">
                          <a:solidFill>
                            <a:schemeClr val="dk1"/>
                          </a:solidFill>
                          <a:latin typeface="Roboto"/>
                          <a:ea typeface="Roboto"/>
                          <a:cs typeface="Roboto"/>
                          <a:sym typeface="Roboto"/>
                        </a:rPr>
                        <a:t>Improvements in cohesion and collective action:</a:t>
                      </a:r>
                      <a:endParaRPr sz="1100">
                        <a:solidFill>
                          <a:schemeClr val="dk1"/>
                        </a:solidFill>
                        <a:latin typeface="Roboto"/>
                        <a:ea typeface="Roboto"/>
                        <a:cs typeface="Roboto"/>
                        <a:sym typeface="Roboto"/>
                      </a:endParaRPr>
                    </a:p>
                    <a:p>
                      <a:pPr indent="0" lvl="0" marL="0" rtl="0" algn="l">
                        <a:lnSpc>
                          <a:spcPct val="115000"/>
                        </a:lnSpc>
                        <a:spcBef>
                          <a:spcPts val="500"/>
                        </a:spcBef>
                        <a:spcAft>
                          <a:spcPts val="0"/>
                        </a:spcAft>
                        <a:buNone/>
                      </a:pPr>
                      <a:r>
                        <a:rPr lang="en" sz="1100">
                          <a:solidFill>
                            <a:schemeClr val="dk1"/>
                          </a:solidFill>
                          <a:latin typeface="Roboto"/>
                          <a:ea typeface="Roboto"/>
                          <a:cs typeface="Roboto"/>
                          <a:sym typeface="Roboto"/>
                        </a:rPr>
                        <a:t>For example, community leaders report that they now work more closely with other sectors following dialogues facilitated through the landscape initiative’s projects.</a:t>
                      </a:r>
                      <a:endParaRPr sz="1100">
                        <a:solidFill>
                          <a:schemeClr val="dk1"/>
                        </a:solidFill>
                        <a:latin typeface="Roboto"/>
                        <a:ea typeface="Roboto"/>
                        <a:cs typeface="Roboto"/>
                        <a:sym typeface="Roboto"/>
                      </a:endParaRPr>
                    </a:p>
                    <a:p>
                      <a:pPr indent="0" lvl="0" marL="0" rtl="0" algn="l">
                        <a:lnSpc>
                          <a:spcPct val="115000"/>
                        </a:lnSpc>
                        <a:spcBef>
                          <a:spcPts val="50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500"/>
                        </a:spcBef>
                        <a:spcAft>
                          <a:spcPts val="0"/>
                        </a:spcAft>
                        <a:buClr>
                          <a:schemeClr val="dk1"/>
                        </a:buClr>
                        <a:buSzPts val="1100"/>
                        <a:buFont typeface="Arial"/>
                        <a:buNone/>
                      </a:pPr>
                      <a:r>
                        <a:t/>
                      </a:r>
                      <a:endParaRPr sz="1100">
                        <a:solidFill>
                          <a:schemeClr val="dk1"/>
                        </a:solidFill>
                        <a:latin typeface="Roboto"/>
                        <a:ea typeface="Roboto"/>
                        <a:cs typeface="Roboto"/>
                        <a:sym typeface="Roboto"/>
                      </a:endParaRPr>
                    </a:p>
                  </a:txBody>
                  <a:tcPr marT="91425" marB="137150" marR="137150" marL="137150"/>
                </a:tc>
              </a:tr>
            </a:tbl>
          </a:graphicData>
        </a:graphic>
      </p:graphicFrame>
      <p:sp>
        <p:nvSpPr>
          <p:cNvPr id="191" name="Google Shape;191;p27"/>
          <p:cNvSpPr txBox="1"/>
          <p:nvPr/>
        </p:nvSpPr>
        <p:spPr>
          <a:xfrm>
            <a:off x="968800" y="452425"/>
            <a:ext cx="5827200" cy="246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Defining from the outset what “success” means in communication gives us a clear sense of direction. If we know what we are aiming for, for example, “greater involvement of women in restoration activities,” we can measure how many new women participate following communication activities targeted toward them. Or, if we want to “position forest conservation on the local agenda,” we could measure how often the topic is mentioned on local radio or in municipal forums. In short, indicators of success act as both a compass and a thermometer: they guide our actions toward the desired results while also showing us the progress being made, allowing us to learn and adapt the strategy to maximize its effectiveness.</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b="1" lang="en" sz="1200">
                <a:solidFill>
                  <a:schemeClr val="dk1"/>
                </a:solidFill>
                <a:latin typeface="Roboto"/>
                <a:ea typeface="Roboto"/>
                <a:cs typeface="Roboto"/>
                <a:sym typeface="Roboto"/>
              </a:rPr>
              <a:t>The following table provides some examples of quantitative and qualitative indicators for communication in the context of ILM.</a:t>
            </a:r>
            <a:endParaRPr b="1" sz="1500"/>
          </a:p>
        </p:txBody>
      </p:sp>
      <p:cxnSp>
        <p:nvCxnSpPr>
          <p:cNvPr id="192" name="Google Shape;192;p27"/>
          <p:cNvCxnSpPr/>
          <p:nvPr/>
        </p:nvCxnSpPr>
        <p:spPr>
          <a:xfrm>
            <a:off x="1165150" y="5300775"/>
            <a:ext cx="2525100" cy="0"/>
          </a:xfrm>
          <a:prstGeom prst="straightConnector1">
            <a:avLst/>
          </a:prstGeom>
          <a:noFill/>
          <a:ln cap="flat" cmpd="sng" w="9525">
            <a:solidFill>
              <a:schemeClr val="dk2"/>
            </a:solidFill>
            <a:prstDash val="solid"/>
            <a:round/>
            <a:headEnd len="med" w="med" type="none"/>
            <a:tailEnd len="med" w="med" type="none"/>
          </a:ln>
        </p:spPr>
      </p:cxnSp>
      <p:cxnSp>
        <p:nvCxnSpPr>
          <p:cNvPr id="193" name="Google Shape;193;p27"/>
          <p:cNvCxnSpPr/>
          <p:nvPr/>
        </p:nvCxnSpPr>
        <p:spPr>
          <a:xfrm>
            <a:off x="1165150" y="6706412"/>
            <a:ext cx="2525100" cy="0"/>
          </a:xfrm>
          <a:prstGeom prst="straightConnector1">
            <a:avLst/>
          </a:prstGeom>
          <a:noFill/>
          <a:ln cap="flat" cmpd="sng" w="9525">
            <a:solidFill>
              <a:schemeClr val="dk2"/>
            </a:solidFill>
            <a:prstDash val="solid"/>
            <a:round/>
            <a:headEnd len="med" w="med" type="none"/>
            <a:tailEnd len="med" w="med" type="none"/>
          </a:ln>
        </p:spPr>
      </p:cxnSp>
      <p:cxnSp>
        <p:nvCxnSpPr>
          <p:cNvPr id="194" name="Google Shape;194;p27"/>
          <p:cNvCxnSpPr/>
          <p:nvPr/>
        </p:nvCxnSpPr>
        <p:spPr>
          <a:xfrm>
            <a:off x="4019974" y="4347827"/>
            <a:ext cx="2525100" cy="0"/>
          </a:xfrm>
          <a:prstGeom prst="straightConnector1">
            <a:avLst/>
          </a:prstGeom>
          <a:noFill/>
          <a:ln cap="flat" cmpd="sng" w="9525">
            <a:solidFill>
              <a:schemeClr val="dk2"/>
            </a:solidFill>
            <a:prstDash val="solid"/>
            <a:round/>
            <a:headEnd len="med" w="med" type="none"/>
            <a:tailEnd len="med" w="med" type="none"/>
          </a:ln>
        </p:spPr>
      </p:cxnSp>
      <p:cxnSp>
        <p:nvCxnSpPr>
          <p:cNvPr id="195" name="Google Shape;195;p27"/>
          <p:cNvCxnSpPr/>
          <p:nvPr/>
        </p:nvCxnSpPr>
        <p:spPr>
          <a:xfrm>
            <a:off x="4019974" y="5300773"/>
            <a:ext cx="25251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8"/>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28"/>
          <p:cNvSpPr/>
          <p:nvPr/>
        </p:nvSpPr>
        <p:spPr>
          <a:xfrm flipH="1" rot="10800000">
            <a:off x="-640201" y="-114532"/>
            <a:ext cx="1508100" cy="12561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202" name="Google Shape;202;p28"/>
          <p:cNvSpPr txBox="1"/>
          <p:nvPr/>
        </p:nvSpPr>
        <p:spPr>
          <a:xfrm>
            <a:off x="959250" y="338050"/>
            <a:ext cx="5827200" cy="53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2300">
                <a:solidFill>
                  <a:srgbClr val="3155A6"/>
                </a:solidFill>
                <a:latin typeface="Roboto"/>
                <a:ea typeface="Roboto"/>
                <a:cs typeface="Roboto"/>
                <a:sym typeface="Roboto"/>
              </a:rPr>
              <a:t>From Strategy to Action</a:t>
            </a:r>
            <a:endParaRPr b="1" sz="2300">
              <a:solidFill>
                <a:srgbClr val="3155A6"/>
              </a:solidFill>
              <a:latin typeface="Roboto"/>
              <a:ea typeface="Roboto"/>
              <a:cs typeface="Roboto"/>
              <a:sym typeface="Roboto"/>
            </a:endParaRPr>
          </a:p>
        </p:txBody>
      </p:sp>
      <p:sp>
        <p:nvSpPr>
          <p:cNvPr id="203" name="Google Shape;203;p28"/>
          <p:cNvSpPr txBox="1"/>
          <p:nvPr/>
        </p:nvSpPr>
        <p:spPr>
          <a:xfrm>
            <a:off x="193591" y="183531"/>
            <a:ext cx="536400" cy="708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en" sz="3400">
                <a:solidFill>
                  <a:srgbClr val="FFFFFF"/>
                </a:solidFill>
                <a:latin typeface="Roboto"/>
                <a:ea typeface="Roboto"/>
                <a:cs typeface="Roboto"/>
                <a:sym typeface="Roboto"/>
              </a:rPr>
              <a:t>5</a:t>
            </a:r>
            <a:endParaRPr sz="3400">
              <a:solidFill>
                <a:srgbClr val="FFFFFF"/>
              </a:solidFill>
            </a:endParaRPr>
          </a:p>
        </p:txBody>
      </p:sp>
      <p:sp>
        <p:nvSpPr>
          <p:cNvPr id="204" name="Google Shape;204;p28"/>
          <p:cNvSpPr txBox="1"/>
          <p:nvPr/>
        </p:nvSpPr>
        <p:spPr>
          <a:xfrm>
            <a:off x="968800" y="936196"/>
            <a:ext cx="5827200" cy="859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300">
                <a:solidFill>
                  <a:srgbClr val="3155A6"/>
                </a:solidFill>
                <a:latin typeface="Roboto Medium"/>
                <a:ea typeface="Roboto Medium"/>
                <a:cs typeface="Roboto Medium"/>
                <a:sym typeface="Roboto Medium"/>
              </a:rPr>
              <a:t>Having outlined the components of the communication strategy (audiences, messages, channels, etc.), the major challenge that remains is putting it into practice effectively.</a:t>
            </a:r>
            <a:endParaRPr sz="1300">
              <a:solidFill>
                <a:srgbClr val="3155A6"/>
              </a:solidFill>
              <a:latin typeface="Roboto Medium"/>
              <a:ea typeface="Roboto Medium"/>
              <a:cs typeface="Roboto Medium"/>
              <a:sym typeface="Roboto Medium"/>
            </a:endParaRPr>
          </a:p>
          <a:p>
            <a:pPr indent="0" lvl="0" marL="0" rtl="0" algn="l">
              <a:lnSpc>
                <a:spcPct val="115000"/>
              </a:lnSpc>
              <a:spcBef>
                <a:spcPts val="1200"/>
              </a:spcBef>
              <a:spcAft>
                <a:spcPts val="0"/>
              </a:spcAft>
              <a:buNone/>
            </a:pPr>
            <a:r>
              <a:rPr lang="en" sz="1100">
                <a:solidFill>
                  <a:schemeClr val="dk1"/>
                </a:solidFill>
                <a:latin typeface="Roboto"/>
                <a:ea typeface="Roboto"/>
                <a:cs typeface="Roboto"/>
                <a:sym typeface="Roboto"/>
              </a:rPr>
              <a:t>Two activities are crucial for this goal: (a) co-creating the strategy with the stakeholders involved to ensure shared understanding and commitment, and (b) clearly defining the roles and competencies of the communication team responsible for implementing it. Without participation, the strategy may become disconnected from reality; without clear roles, it may remain a set of good intentions without being put into action.</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Co-creation and Shared Understanding</a:t>
            </a:r>
            <a:endParaRPr b="1" sz="1500">
              <a:solidFill>
                <a:srgbClr val="00A34B"/>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In the context of ILM, a communication strategy is not developed from a single perspective, but through a participatory, collaborative, and inclusive process that actively involves different landscape stakeholders. Co-creation means developing the strategy collaboratively with key stakeholders so that everyone can contribute while also taking ownership of the plan. This applies both to the initial design of the strategy and to its ongoing adaptation. In this way, the strategy can better reflect the diversity of perspectives, knowledge, and priorities within the landscape, creating a holistic approach that reflects and responds to the unique concerns and needs of the local context.</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Through workshops, community meetings, focus groups, or other participatory approaches, valuable input can be gathered on key messages, priority target audiences, and the most effective communication channels. This process also extends from building an understanding of the importance of communication to maintaining continuous feedback mechanisms that help adjust and strengthen the strategy over time. Another tool that supports the collective development of an ILM communication strategy is the Communication Canvas, which can be discussed and completed collaboratively.</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Co-creation also extends to the development of communication materials and activities. For example, the Mosaico Model Forest landscape involved local youth in writing the script and editing a video about the history of the landscape initiative, helping ensure that the language and story resonated with the local culture (while also turning the youth into enthusiastic ambassadors). Actions like this ensure that communication is not a message imposed from the outside, but something built from within the landscape itself.</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The benefits of co-creation are significant. First, it improves the relevance of communication because it incorporates local knowledge, perceptions, and the realities of the target audience, helping to avoid cultural or strategic missteps. Second, it creates a sense of ownership: stakeholders feel that “this strategy is ours; we created it together,” making them more likely to support and implement it. Third, it strengthens local capacities: by participating in the design and implementation of communication activities, people can develop communication skills, discover their own voice, become more confident expressing themselves, and apply what they have learned to other initiatives.</a:t>
            </a:r>
            <a:endParaRPr sz="1100">
              <a:solidFill>
                <a:schemeClr val="dk1"/>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10" name="Google Shape;210;p29"/>
          <p:cNvSpPr txBox="1"/>
          <p:nvPr/>
        </p:nvSpPr>
        <p:spPr>
          <a:xfrm>
            <a:off x="968800" y="323850"/>
            <a:ext cx="5827200" cy="583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In summary, co-creating the communication strategy with landscape stakeholders allows communication itself to become an exercise in integration. Rather than being a technically sound plan that is disconnected from the people it is intended to serve, it becomes a feasible plan that is supported and enriched by those who are ultimately both its intended audiences and its implementers.</a:t>
            </a:r>
            <a:endParaRPr sz="1100">
              <a:latin typeface="Roboto"/>
              <a:ea typeface="Roboto"/>
              <a:cs typeface="Roboto"/>
              <a:sym typeface="Roboto"/>
            </a:endParaRPr>
          </a:p>
          <a:p>
            <a:pPr indent="0" lvl="0" marL="0" rtl="0" algn="l">
              <a:lnSpc>
                <a:spcPct val="115000"/>
              </a:lnSpc>
              <a:spcBef>
                <a:spcPts val="0"/>
              </a:spcBef>
              <a:spcAft>
                <a:spcPts val="0"/>
              </a:spcAft>
              <a:buNone/>
            </a:pPr>
            <a:r>
              <a:t/>
            </a:r>
            <a:endParaRPr sz="1100">
              <a:latin typeface="Roboto"/>
              <a:ea typeface="Roboto"/>
              <a:cs typeface="Roboto"/>
              <a:sym typeface="Roboto"/>
            </a:endParaRPr>
          </a:p>
          <a:p>
            <a:pPr indent="0" lvl="0" marL="0" marR="0" rtl="0" algn="l">
              <a:lnSpc>
                <a:spcPct val="115000"/>
              </a:lnSpc>
              <a:spcBef>
                <a:spcPts val="0"/>
              </a:spcBef>
              <a:spcAft>
                <a:spcPts val="0"/>
              </a:spcAft>
              <a:buNone/>
            </a:pPr>
            <a:r>
              <a:rPr b="1" lang="en" sz="1500">
                <a:solidFill>
                  <a:srgbClr val="00A34B"/>
                </a:solidFill>
                <a:latin typeface="Roboto"/>
                <a:ea typeface="Roboto"/>
                <a:cs typeface="Roboto"/>
                <a:sym typeface="Roboto"/>
              </a:rPr>
              <a:t>Key Elements for Co-creating a Communication Strategy</a:t>
            </a:r>
            <a:endParaRPr i="1" sz="1500">
              <a:solidFill>
                <a:srgbClr val="00A34B"/>
              </a:solidFill>
              <a:latin typeface="Roboto"/>
              <a:ea typeface="Roboto"/>
              <a:cs typeface="Roboto"/>
              <a:sym typeface="Roboto"/>
            </a:endParaRPr>
          </a:p>
          <a:p>
            <a:pPr indent="-188722" lvl="0" marL="210312" rtl="0" algn="l">
              <a:lnSpc>
                <a:spcPct val="115000"/>
              </a:lnSpc>
              <a:spcBef>
                <a:spcPts val="1000"/>
              </a:spcBef>
              <a:spcAft>
                <a:spcPts val="0"/>
              </a:spcAft>
              <a:buSzPts val="1100"/>
              <a:buFont typeface="Roboto"/>
              <a:buChar char="●"/>
            </a:pPr>
            <a:r>
              <a:rPr b="1" lang="en" sz="1200">
                <a:latin typeface="Roboto"/>
                <a:ea typeface="Roboto"/>
                <a:cs typeface="Roboto"/>
                <a:sym typeface="Roboto"/>
              </a:rPr>
              <a:t>Define clear objectives</a:t>
            </a:r>
            <a:br>
              <a:rPr b="1" lang="en" sz="1100">
                <a:latin typeface="Roboto"/>
                <a:ea typeface="Roboto"/>
                <a:cs typeface="Roboto"/>
                <a:sym typeface="Roboto"/>
              </a:rPr>
            </a:br>
            <a:r>
              <a:rPr lang="en" sz="1100">
                <a:latin typeface="Roboto"/>
                <a:ea typeface="Roboto"/>
                <a:cs typeface="Roboto"/>
                <a:sym typeface="Roboto"/>
              </a:rPr>
              <a:t>Align the strategy with the landscape vision and its long-term objectives.</a:t>
            </a:r>
            <a:endParaRPr sz="1100">
              <a:latin typeface="Roboto"/>
              <a:ea typeface="Roboto"/>
              <a:cs typeface="Roboto"/>
              <a:sym typeface="Roboto"/>
            </a:endParaRPr>
          </a:p>
          <a:p>
            <a:pPr indent="-188722" lvl="0" marL="210312" rtl="0" algn="l">
              <a:lnSpc>
                <a:spcPct val="115000"/>
              </a:lnSpc>
              <a:spcBef>
                <a:spcPts val="1000"/>
              </a:spcBef>
              <a:spcAft>
                <a:spcPts val="0"/>
              </a:spcAft>
              <a:buSzPts val="1100"/>
              <a:buFont typeface="Roboto"/>
              <a:buChar char="●"/>
            </a:pPr>
            <a:r>
              <a:rPr b="1" lang="en" sz="1200">
                <a:latin typeface="Roboto"/>
                <a:ea typeface="Roboto"/>
                <a:cs typeface="Roboto"/>
                <a:sym typeface="Roboto"/>
              </a:rPr>
              <a:t>Understand our target audience</a:t>
            </a:r>
            <a:br>
              <a:rPr b="1" lang="en" sz="1100">
                <a:latin typeface="Roboto"/>
                <a:ea typeface="Roboto"/>
                <a:cs typeface="Roboto"/>
                <a:sym typeface="Roboto"/>
              </a:rPr>
            </a:br>
            <a:r>
              <a:rPr lang="en" sz="1100">
                <a:latin typeface="Roboto"/>
                <a:ea typeface="Roboto"/>
                <a:cs typeface="Roboto"/>
                <a:sym typeface="Roboto"/>
              </a:rPr>
              <a:t>Identify their needs, expectations, and communication preferences, and tailor messages and channels to each type of audience.</a:t>
            </a:r>
            <a:endParaRPr sz="1100">
              <a:latin typeface="Roboto"/>
              <a:ea typeface="Roboto"/>
              <a:cs typeface="Roboto"/>
              <a:sym typeface="Roboto"/>
            </a:endParaRPr>
          </a:p>
          <a:p>
            <a:pPr indent="-188722" lvl="0" marL="210312" rtl="0" algn="l">
              <a:lnSpc>
                <a:spcPct val="115000"/>
              </a:lnSpc>
              <a:spcBef>
                <a:spcPts val="1000"/>
              </a:spcBef>
              <a:spcAft>
                <a:spcPts val="0"/>
              </a:spcAft>
              <a:buSzPts val="1100"/>
              <a:buFont typeface="Roboto"/>
              <a:buChar char="●"/>
            </a:pPr>
            <a:r>
              <a:rPr b="1" lang="en" sz="1200">
                <a:latin typeface="Roboto"/>
                <a:ea typeface="Roboto"/>
                <a:cs typeface="Roboto"/>
                <a:sym typeface="Roboto"/>
              </a:rPr>
              <a:t>Develop relevant messages</a:t>
            </a:r>
            <a:br>
              <a:rPr b="1" lang="en" sz="1100">
                <a:latin typeface="Roboto"/>
                <a:ea typeface="Roboto"/>
                <a:cs typeface="Roboto"/>
                <a:sym typeface="Roboto"/>
              </a:rPr>
            </a:br>
            <a:r>
              <a:rPr lang="en" sz="1100">
                <a:latin typeface="Roboto"/>
                <a:ea typeface="Roboto"/>
                <a:cs typeface="Roboto"/>
                <a:sym typeface="Roboto"/>
              </a:rPr>
              <a:t>Adapt the language and approach to each audience, incorporating their values and ways of expressing themselves.</a:t>
            </a:r>
            <a:endParaRPr sz="1100">
              <a:latin typeface="Roboto"/>
              <a:ea typeface="Roboto"/>
              <a:cs typeface="Roboto"/>
              <a:sym typeface="Roboto"/>
            </a:endParaRPr>
          </a:p>
          <a:p>
            <a:pPr indent="-188722" lvl="0" marL="210312" rtl="0" algn="l">
              <a:lnSpc>
                <a:spcPct val="115000"/>
              </a:lnSpc>
              <a:spcBef>
                <a:spcPts val="1000"/>
              </a:spcBef>
              <a:spcAft>
                <a:spcPts val="0"/>
              </a:spcAft>
              <a:buSzPts val="1100"/>
              <a:buFont typeface="Roboto"/>
              <a:buChar char="●"/>
            </a:pPr>
            <a:r>
              <a:rPr b="1" lang="en" sz="1200">
                <a:latin typeface="Roboto"/>
                <a:ea typeface="Roboto"/>
                <a:cs typeface="Roboto"/>
                <a:sym typeface="Roboto"/>
              </a:rPr>
              <a:t>Select appropriate channels</a:t>
            </a:r>
            <a:br>
              <a:rPr b="1" lang="en" sz="1100">
                <a:latin typeface="Roboto"/>
                <a:ea typeface="Roboto"/>
                <a:cs typeface="Roboto"/>
                <a:sym typeface="Roboto"/>
              </a:rPr>
            </a:br>
            <a:r>
              <a:rPr lang="en" sz="1100">
                <a:latin typeface="Roboto"/>
                <a:ea typeface="Roboto"/>
                <a:cs typeface="Roboto"/>
                <a:sym typeface="Roboto"/>
              </a:rPr>
              <a:t>Use digital, in-person, or community-based channels according to what works best for each audience.</a:t>
            </a:r>
            <a:endParaRPr sz="1100">
              <a:latin typeface="Roboto"/>
              <a:ea typeface="Roboto"/>
              <a:cs typeface="Roboto"/>
              <a:sym typeface="Roboto"/>
            </a:endParaRPr>
          </a:p>
          <a:p>
            <a:pPr indent="-188722" lvl="0" marL="210312" rtl="0" algn="l">
              <a:lnSpc>
                <a:spcPct val="115000"/>
              </a:lnSpc>
              <a:spcBef>
                <a:spcPts val="1000"/>
              </a:spcBef>
              <a:spcAft>
                <a:spcPts val="0"/>
              </a:spcAft>
              <a:buSzPts val="1100"/>
              <a:buFont typeface="Roboto"/>
              <a:buChar char="●"/>
            </a:pPr>
            <a:r>
              <a:rPr b="1" lang="en" sz="1200">
                <a:latin typeface="Roboto"/>
                <a:ea typeface="Roboto"/>
                <a:cs typeface="Roboto"/>
                <a:sym typeface="Roboto"/>
              </a:rPr>
              <a:t>Encourage participation</a:t>
            </a:r>
            <a:br>
              <a:rPr b="1" lang="en" sz="1100">
                <a:latin typeface="Roboto"/>
                <a:ea typeface="Roboto"/>
                <a:cs typeface="Roboto"/>
                <a:sym typeface="Roboto"/>
              </a:rPr>
            </a:br>
            <a:r>
              <a:rPr lang="en" sz="1100">
                <a:latin typeface="Roboto"/>
                <a:ea typeface="Roboto"/>
                <a:cs typeface="Roboto"/>
                <a:sym typeface="Roboto"/>
              </a:rPr>
              <a:t>Create opportunities for listening, proposing ideas, and validation, from the design stage through evaluation.</a:t>
            </a:r>
            <a:endParaRPr sz="1100">
              <a:latin typeface="Roboto"/>
              <a:ea typeface="Roboto"/>
              <a:cs typeface="Roboto"/>
              <a:sym typeface="Roboto"/>
            </a:endParaRPr>
          </a:p>
          <a:p>
            <a:pPr indent="-188722" lvl="0" marL="210312" rtl="0" algn="l">
              <a:lnSpc>
                <a:spcPct val="115000"/>
              </a:lnSpc>
              <a:spcBef>
                <a:spcPts val="1000"/>
              </a:spcBef>
              <a:spcAft>
                <a:spcPts val="0"/>
              </a:spcAft>
              <a:buSzPts val="1100"/>
              <a:buFont typeface="Roboto"/>
              <a:buChar char="●"/>
            </a:pPr>
            <a:r>
              <a:rPr b="1" lang="en" sz="1200">
                <a:latin typeface="Roboto"/>
                <a:ea typeface="Roboto"/>
                <a:cs typeface="Roboto"/>
                <a:sym typeface="Roboto"/>
              </a:rPr>
              <a:t>Implement with flexibility</a:t>
            </a:r>
            <a:br>
              <a:rPr b="1" lang="en" sz="1100">
                <a:latin typeface="Roboto"/>
                <a:ea typeface="Roboto"/>
                <a:cs typeface="Roboto"/>
                <a:sym typeface="Roboto"/>
              </a:rPr>
            </a:br>
            <a:r>
              <a:rPr lang="en" sz="1100">
                <a:latin typeface="Roboto"/>
                <a:ea typeface="Roboto"/>
                <a:cs typeface="Roboto"/>
                <a:sym typeface="Roboto"/>
              </a:rPr>
              <a:t>Remain open to change, feedback, and continuous learning, evaluating and adjusting the strategy as needed.</a:t>
            </a:r>
            <a:endParaRPr sz="1100">
              <a:solidFill>
                <a:schemeClr val="dk1"/>
              </a:solidFill>
              <a:latin typeface="Roboto"/>
              <a:ea typeface="Roboto"/>
              <a:cs typeface="Roboto"/>
              <a:sym typeface="Roboto"/>
            </a:endParaRPr>
          </a:p>
        </p:txBody>
      </p:sp>
      <p:pic>
        <p:nvPicPr>
          <p:cNvPr id="211" name="Google Shape;211;p29" title="Evandro Neto_ISV.jpg"/>
          <p:cNvPicPr preferRelativeResize="0"/>
          <p:nvPr/>
        </p:nvPicPr>
        <p:blipFill rotWithShape="1">
          <a:blip r:embed="rId3">
            <a:alphaModFix/>
          </a:blip>
          <a:srcRect b="0" l="1480" r="1168" t="11731"/>
          <a:stretch/>
        </p:blipFill>
        <p:spPr>
          <a:xfrm>
            <a:off x="0" y="6373325"/>
            <a:ext cx="7772401" cy="3685075"/>
          </a:xfrm>
          <a:prstGeom prst="rect">
            <a:avLst/>
          </a:prstGeom>
          <a:noFill/>
          <a:ln>
            <a:noFill/>
          </a:ln>
        </p:spPr>
      </p:pic>
      <p:sp>
        <p:nvSpPr>
          <p:cNvPr id="212" name="Google Shape;212;p2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b="1" lang="en">
                <a:solidFill>
                  <a:schemeClr val="lt1"/>
                </a:solidFill>
              </a:rPr>
              <a:t>‹#›</a:t>
            </a:fld>
            <a:endParaRPr b="1">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0"/>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18" name="Google Shape;218;p30"/>
          <p:cNvSpPr txBox="1"/>
          <p:nvPr/>
        </p:nvSpPr>
        <p:spPr>
          <a:xfrm>
            <a:off x="968800" y="477475"/>
            <a:ext cx="5827200" cy="431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Roles and Competencies of the Communication Team</a:t>
            </a:r>
            <a:endParaRPr b="1" sz="1500">
              <a:solidFill>
                <a:srgbClr val="00A34B"/>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Having a solid strategy is only the beginning; putting it into practice requires people to take on clear responsibilities. Even with limited resources, it is essential to define who does what when it comes to communication. Many landscape initiatives do not have a “formal” communication team, but it is still possible—and necessary—to distribute roles among the existing team or involve volunteers or partners in this work. Clearly defined roles help prevent communication tasks from being left undone or, conversely, everyone trying to do everything in an uncoordinated way.</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Assigning communication tasks and responsibilities should take into account each team member’s skills, knowledge, and experience, as well as the competencies required for different roles, to ensure that responsibilities are well coordinated and carried out effectively. A well-structured team, in which members’ roles are aligned with their competencies, not only improves efficiency but also strengthens team morale: when each person works in an area where they are strong, they feel more confident, errors are minimized, decision-making is streamlined, and the overall quality of communication improves.</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The following competencies can be useful within the communication team. They do not all need to be found in a single person; what matters is recognizing which capacities are available and how they can complement one another:</a:t>
            </a:r>
            <a:endParaRPr sz="1100">
              <a:solidFill>
                <a:schemeClr val="dk1"/>
              </a:solidFill>
              <a:latin typeface="Roboto"/>
              <a:ea typeface="Roboto"/>
              <a:cs typeface="Roboto"/>
              <a:sym typeface="Roboto"/>
            </a:endParaRPr>
          </a:p>
        </p:txBody>
      </p:sp>
      <p:graphicFrame>
        <p:nvGraphicFramePr>
          <p:cNvPr id="219" name="Google Shape;219;p30"/>
          <p:cNvGraphicFramePr/>
          <p:nvPr/>
        </p:nvGraphicFramePr>
        <p:xfrm>
          <a:off x="1008800" y="5003449"/>
          <a:ext cx="3000000" cy="3000000"/>
        </p:xfrm>
        <a:graphic>
          <a:graphicData uri="http://schemas.openxmlformats.org/drawingml/2006/table">
            <a:tbl>
              <a:tblPr bandRow="1">
                <a:noFill/>
                <a:tableStyleId>{67819FF8-45F7-40CA-8DDC-956757BA50E9}</a:tableStyleId>
              </a:tblPr>
              <a:tblGrid>
                <a:gridCol w="2990375"/>
                <a:gridCol w="2756825"/>
              </a:tblGrid>
              <a:tr h="229500">
                <a:tc>
                  <a:txBody>
                    <a:bodyPr/>
                    <a:lstStyle/>
                    <a:p>
                      <a:pPr indent="0" lvl="0" marL="57150" rtl="0" algn="l">
                        <a:spcBef>
                          <a:spcPts val="0"/>
                        </a:spcBef>
                        <a:spcAft>
                          <a:spcPts val="0"/>
                        </a:spcAft>
                        <a:buNone/>
                      </a:pPr>
                      <a:r>
                        <a:rPr b="1" lang="en" sz="1100">
                          <a:solidFill>
                            <a:srgbClr val="FFFFFF"/>
                          </a:solidFill>
                          <a:latin typeface="Roboto"/>
                          <a:ea typeface="Roboto"/>
                          <a:cs typeface="Roboto"/>
                          <a:sym typeface="Roboto"/>
                        </a:rPr>
                        <a:t>Technical Competencies</a:t>
                      </a:r>
                      <a:endParaRPr b="1" sz="1100">
                        <a:solidFill>
                          <a:srgbClr val="FFFFFF"/>
                        </a:solidFill>
                        <a:latin typeface="Roboto"/>
                        <a:ea typeface="Roboto"/>
                        <a:cs typeface="Roboto"/>
                        <a:sym typeface="Roboto"/>
                      </a:endParaRPr>
                    </a:p>
                  </a:txBody>
                  <a:tcPr marT="45725" marB="45725" marR="45725" marL="91425" anchor="ctr">
                    <a:solidFill>
                      <a:srgbClr val="3155A6"/>
                    </a:solidFill>
                  </a:tcPr>
                </a:tc>
                <a:tc>
                  <a:txBody>
                    <a:bodyPr/>
                    <a:lstStyle/>
                    <a:p>
                      <a:pPr indent="0" lvl="0" marL="54864" rtl="0" algn="l">
                        <a:spcBef>
                          <a:spcPts val="0"/>
                        </a:spcBef>
                        <a:spcAft>
                          <a:spcPts val="0"/>
                        </a:spcAft>
                        <a:buNone/>
                      </a:pPr>
                      <a:r>
                        <a:rPr b="1" lang="en" sz="1100">
                          <a:solidFill>
                            <a:srgbClr val="FFFFFF"/>
                          </a:solidFill>
                          <a:latin typeface="Roboto"/>
                          <a:ea typeface="Roboto"/>
                          <a:cs typeface="Roboto"/>
                          <a:sym typeface="Roboto"/>
                        </a:rPr>
                        <a:t>Interpersonal Competencies</a:t>
                      </a:r>
                      <a:endParaRPr b="1" sz="1100">
                        <a:solidFill>
                          <a:srgbClr val="FFFFFF"/>
                        </a:solidFill>
                        <a:latin typeface="Roboto"/>
                        <a:ea typeface="Roboto"/>
                        <a:cs typeface="Roboto"/>
                        <a:sym typeface="Roboto"/>
                      </a:endParaRPr>
                    </a:p>
                  </a:txBody>
                  <a:tcPr marT="91450" marB="91450" marR="91450" marL="91425" anchor="ctr">
                    <a:solidFill>
                      <a:srgbClr val="3155A6"/>
                    </a:solidFill>
                  </a:tcPr>
                </a:tc>
              </a:tr>
              <a:tr h="1477125">
                <a:tc>
                  <a:txBody>
                    <a:bodyPr/>
                    <a:lstStyle/>
                    <a:p>
                      <a:pPr indent="-161290" lvl="0" marL="182880" rtl="0" algn="l">
                        <a:lnSpc>
                          <a:spcPct val="115000"/>
                        </a:lnSpc>
                        <a:spcBef>
                          <a:spcPts val="300"/>
                        </a:spcBef>
                        <a:spcAft>
                          <a:spcPts val="0"/>
                        </a:spcAft>
                        <a:buSzPts val="1100"/>
                        <a:buFont typeface="Roboto"/>
                        <a:buChar char="●"/>
                      </a:pPr>
                      <a:r>
                        <a:rPr lang="en" sz="1100">
                          <a:latin typeface="Roboto"/>
                          <a:ea typeface="Roboto"/>
                          <a:cs typeface="Roboto"/>
                          <a:sym typeface="Roboto"/>
                        </a:rPr>
                        <a:t>Strategic planning</a:t>
                      </a:r>
                      <a:endParaRPr sz="1100">
                        <a:latin typeface="Roboto"/>
                        <a:ea typeface="Roboto"/>
                        <a:cs typeface="Roboto"/>
                        <a:sym typeface="Roboto"/>
                      </a:endParaRPr>
                    </a:p>
                    <a:p>
                      <a:pPr indent="-161290" lvl="0" marL="182880" rtl="0" algn="l">
                        <a:lnSpc>
                          <a:spcPct val="115000"/>
                        </a:lnSpc>
                        <a:spcBef>
                          <a:spcPts val="300"/>
                        </a:spcBef>
                        <a:spcAft>
                          <a:spcPts val="0"/>
                        </a:spcAft>
                        <a:buSzPts val="1100"/>
                        <a:buFont typeface="Roboto"/>
                        <a:buChar char="●"/>
                      </a:pPr>
                      <a:r>
                        <a:rPr lang="en" sz="1100">
                          <a:latin typeface="Roboto"/>
                          <a:ea typeface="Roboto"/>
                          <a:cs typeface="Roboto"/>
                          <a:sym typeface="Roboto"/>
                        </a:rPr>
                        <a:t>Content creation and editing</a:t>
                      </a:r>
                      <a:endParaRPr sz="1100">
                        <a:latin typeface="Roboto"/>
                        <a:ea typeface="Roboto"/>
                        <a:cs typeface="Roboto"/>
                        <a:sym typeface="Roboto"/>
                      </a:endParaRPr>
                    </a:p>
                    <a:p>
                      <a:pPr indent="-161290" lvl="0" marL="182880" rtl="0" algn="l">
                        <a:lnSpc>
                          <a:spcPct val="115000"/>
                        </a:lnSpc>
                        <a:spcBef>
                          <a:spcPts val="300"/>
                        </a:spcBef>
                        <a:spcAft>
                          <a:spcPts val="0"/>
                        </a:spcAft>
                        <a:buSzPts val="1100"/>
                        <a:buFont typeface="Roboto"/>
                        <a:buChar char="●"/>
                      </a:pPr>
                      <a:r>
                        <a:rPr lang="en" sz="1100">
                          <a:latin typeface="Roboto"/>
                          <a:ea typeface="Roboto"/>
                          <a:cs typeface="Roboto"/>
                          <a:sym typeface="Roboto"/>
                        </a:rPr>
                        <a:t>Photography, video production, and editing</a:t>
                      </a:r>
                      <a:endParaRPr sz="1100">
                        <a:latin typeface="Roboto"/>
                        <a:ea typeface="Roboto"/>
                        <a:cs typeface="Roboto"/>
                        <a:sym typeface="Roboto"/>
                      </a:endParaRPr>
                    </a:p>
                    <a:p>
                      <a:pPr indent="-161290" lvl="0" marL="182880" rtl="0" algn="l">
                        <a:lnSpc>
                          <a:spcPct val="115000"/>
                        </a:lnSpc>
                        <a:spcBef>
                          <a:spcPts val="300"/>
                        </a:spcBef>
                        <a:spcAft>
                          <a:spcPts val="0"/>
                        </a:spcAft>
                        <a:buSzPts val="1100"/>
                        <a:buFont typeface="Roboto"/>
                        <a:buChar char="●"/>
                      </a:pPr>
                      <a:r>
                        <a:rPr lang="en" sz="1100">
                          <a:latin typeface="Roboto"/>
                          <a:ea typeface="Roboto"/>
                          <a:cs typeface="Roboto"/>
                          <a:sym typeface="Roboto"/>
                        </a:rPr>
                        <a:t>Media relations</a:t>
                      </a:r>
                      <a:endParaRPr sz="1100">
                        <a:latin typeface="Roboto"/>
                        <a:ea typeface="Roboto"/>
                        <a:cs typeface="Roboto"/>
                        <a:sym typeface="Roboto"/>
                      </a:endParaRPr>
                    </a:p>
                    <a:p>
                      <a:pPr indent="-161290" lvl="0" marL="182880" rtl="0" algn="l">
                        <a:lnSpc>
                          <a:spcPct val="115000"/>
                        </a:lnSpc>
                        <a:spcBef>
                          <a:spcPts val="300"/>
                        </a:spcBef>
                        <a:spcAft>
                          <a:spcPts val="0"/>
                        </a:spcAft>
                        <a:buSzPts val="1100"/>
                        <a:buFont typeface="Roboto"/>
                        <a:buChar char="●"/>
                      </a:pPr>
                      <a:r>
                        <a:rPr lang="en" sz="1100">
                          <a:latin typeface="Roboto"/>
                          <a:ea typeface="Roboto"/>
                          <a:cs typeface="Roboto"/>
                          <a:sym typeface="Roboto"/>
                        </a:rPr>
                        <a:t>Digital communication and social media</a:t>
                      </a:r>
                      <a:endParaRPr sz="1100">
                        <a:latin typeface="Roboto"/>
                        <a:ea typeface="Roboto"/>
                        <a:cs typeface="Roboto"/>
                        <a:sym typeface="Roboto"/>
                      </a:endParaRPr>
                    </a:p>
                    <a:p>
                      <a:pPr indent="-161290" lvl="0" marL="182880" rtl="0" algn="l">
                        <a:lnSpc>
                          <a:spcPct val="115000"/>
                        </a:lnSpc>
                        <a:spcBef>
                          <a:spcPts val="300"/>
                        </a:spcBef>
                        <a:spcAft>
                          <a:spcPts val="0"/>
                        </a:spcAft>
                        <a:buSzPts val="1100"/>
                        <a:buFont typeface="Roboto"/>
                        <a:buChar char="●"/>
                      </a:pPr>
                      <a:r>
                        <a:rPr lang="en" sz="1100">
                          <a:latin typeface="Roboto"/>
                          <a:ea typeface="Roboto"/>
                          <a:cs typeface="Roboto"/>
                          <a:sym typeface="Roboto"/>
                        </a:rPr>
                        <a:t>Visual design and brand management</a:t>
                      </a:r>
                      <a:endParaRPr sz="1100">
                        <a:latin typeface="Roboto"/>
                        <a:ea typeface="Roboto"/>
                        <a:cs typeface="Roboto"/>
                        <a:sym typeface="Roboto"/>
                      </a:endParaRPr>
                    </a:p>
                    <a:p>
                      <a:pPr indent="-161290" lvl="0" marL="182880" rtl="0" algn="l">
                        <a:lnSpc>
                          <a:spcPct val="115000"/>
                        </a:lnSpc>
                        <a:spcBef>
                          <a:spcPts val="300"/>
                        </a:spcBef>
                        <a:spcAft>
                          <a:spcPts val="0"/>
                        </a:spcAft>
                        <a:buSzPts val="1100"/>
                        <a:buFont typeface="Roboto"/>
                        <a:buChar char="●"/>
                      </a:pPr>
                      <a:r>
                        <a:rPr lang="en" sz="1100">
                          <a:latin typeface="Roboto"/>
                          <a:ea typeface="Roboto"/>
                          <a:cs typeface="Roboto"/>
                          <a:sym typeface="Roboto"/>
                        </a:rPr>
                        <a:t>Public speaking and event coordination</a:t>
                      </a:r>
                      <a:endParaRPr sz="1100">
                        <a:latin typeface="Roboto"/>
                        <a:ea typeface="Roboto"/>
                        <a:cs typeface="Roboto"/>
                        <a:sym typeface="Roboto"/>
                      </a:endParaRPr>
                    </a:p>
                    <a:p>
                      <a:pPr indent="-161290" lvl="0" marL="182880" rtl="0" algn="l">
                        <a:lnSpc>
                          <a:spcPct val="115000"/>
                        </a:lnSpc>
                        <a:spcBef>
                          <a:spcPts val="300"/>
                        </a:spcBef>
                        <a:spcAft>
                          <a:spcPts val="0"/>
                        </a:spcAft>
                        <a:buSzPts val="1100"/>
                        <a:buFont typeface="Roboto"/>
                        <a:buChar char="●"/>
                      </a:pPr>
                      <a:r>
                        <a:rPr lang="en" sz="1100">
                          <a:latin typeface="Roboto"/>
                          <a:ea typeface="Roboto"/>
                          <a:cs typeface="Roboto"/>
                          <a:sym typeface="Roboto"/>
                        </a:rPr>
                        <a:t>Analysis and monitoring</a:t>
                      </a:r>
                      <a:endParaRPr sz="1100">
                        <a:latin typeface="Roboto"/>
                        <a:ea typeface="Roboto"/>
                        <a:cs typeface="Roboto"/>
                        <a:sym typeface="Roboto"/>
                      </a:endParaRPr>
                    </a:p>
                  </a:txBody>
                  <a:tcPr marT="91425" marB="164575" marR="137150" marL="137150"/>
                </a:tc>
                <a:tc>
                  <a:txBody>
                    <a:bodyPr/>
                    <a:lstStyle/>
                    <a:p>
                      <a:pPr indent="-161290" lvl="0" marL="182880"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Assertive communication</a:t>
                      </a:r>
                      <a:endParaRPr sz="1100">
                        <a:solidFill>
                          <a:schemeClr val="dk1"/>
                        </a:solidFill>
                        <a:latin typeface="Roboto"/>
                        <a:ea typeface="Roboto"/>
                        <a:cs typeface="Roboto"/>
                        <a:sym typeface="Roboto"/>
                      </a:endParaRPr>
                    </a:p>
                    <a:p>
                      <a:pPr indent="-161290" lvl="0" marL="182880"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Empathy and cultural sensitivity</a:t>
                      </a:r>
                      <a:endParaRPr sz="1100">
                        <a:solidFill>
                          <a:schemeClr val="dk1"/>
                        </a:solidFill>
                        <a:latin typeface="Roboto"/>
                        <a:ea typeface="Roboto"/>
                        <a:cs typeface="Roboto"/>
                        <a:sym typeface="Roboto"/>
                      </a:endParaRPr>
                    </a:p>
                    <a:p>
                      <a:pPr indent="-161290" lvl="0" marL="182880"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Conflict resolution</a:t>
                      </a:r>
                      <a:endParaRPr sz="1100">
                        <a:solidFill>
                          <a:schemeClr val="dk1"/>
                        </a:solidFill>
                        <a:latin typeface="Roboto"/>
                        <a:ea typeface="Roboto"/>
                        <a:cs typeface="Roboto"/>
                        <a:sym typeface="Roboto"/>
                      </a:endParaRPr>
                    </a:p>
                    <a:p>
                      <a:pPr indent="-161290" lvl="0" marL="182880"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Adaptability to change</a:t>
                      </a:r>
                      <a:endParaRPr sz="1100">
                        <a:solidFill>
                          <a:schemeClr val="dk1"/>
                        </a:solidFill>
                        <a:latin typeface="Roboto"/>
                        <a:ea typeface="Roboto"/>
                        <a:cs typeface="Roboto"/>
                        <a:sym typeface="Roboto"/>
                      </a:endParaRPr>
                    </a:p>
                    <a:p>
                      <a:pPr indent="-161290" lvl="0" marL="182880"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Collaborative leadership</a:t>
                      </a:r>
                      <a:endParaRPr sz="1100">
                        <a:solidFill>
                          <a:schemeClr val="dk1"/>
                        </a:solidFill>
                        <a:latin typeface="Roboto"/>
                        <a:ea typeface="Roboto"/>
                        <a:cs typeface="Roboto"/>
                        <a:sym typeface="Roboto"/>
                      </a:endParaRPr>
                    </a:p>
                  </a:txBody>
                  <a:tcPr marT="91425" marB="164575" marR="137150" marL="137150"/>
                </a:tc>
              </a:tr>
            </a:tbl>
          </a:graphicData>
        </a:graphic>
      </p:graphicFrame>
      <p:sp>
        <p:nvSpPr>
          <p:cNvPr id="220" name="Google Shape;220;p30"/>
          <p:cNvSpPr txBox="1"/>
          <p:nvPr/>
        </p:nvSpPr>
        <p:spPr>
          <a:xfrm>
            <a:off x="968800" y="7653963"/>
            <a:ext cx="5827200" cy="93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In practice, these competencies translate into concrete actions such as developing and managing a social media calendar, designing educational materials for community workshops, coordinating press conferences, or analyzing engagement metrics to refine communication tactics.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31"/>
          <p:cNvSpPr txBox="1"/>
          <p:nvPr/>
        </p:nvSpPr>
        <p:spPr>
          <a:xfrm>
            <a:off x="968800" y="1153525"/>
            <a:ext cx="5827200" cy="3526500"/>
          </a:xfrm>
          <a:prstGeom prst="rect">
            <a:avLst/>
          </a:prstGeom>
          <a:noFill/>
          <a:ln>
            <a:noFill/>
          </a:ln>
        </p:spPr>
        <p:txBody>
          <a:bodyPr anchorCtr="0" anchor="t" bIns="91425" lIns="91425" spcFirstLastPara="1" rIns="91425" wrap="square" tIns="91425">
            <a:spAutoFit/>
          </a:bodyPr>
          <a:lstStyle/>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Develop communication plans adapted to the resources of the landscape partnership</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Write and edit content based on key messages</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Design newsletters, posters, and other visual materials</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Maintain a library of photographs and videos</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Manage social media and websites</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Organize events or community meetings</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Carry out public relations activities</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Share results and lessons learned with all audiences</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Maintain active and clear internal communication channels</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Manage crisis communication</a:t>
            </a:r>
            <a:endParaRPr sz="1100">
              <a:solidFill>
                <a:schemeClr val="dk1"/>
              </a:solidFill>
              <a:latin typeface="Roboto"/>
              <a:ea typeface="Roboto"/>
              <a:cs typeface="Roboto"/>
              <a:sym typeface="Roboto"/>
            </a:endParaRPr>
          </a:p>
          <a:p>
            <a:pPr indent="-188722" lvl="0" marL="210312" rtl="0" algn="l">
              <a:lnSpc>
                <a:spcPct val="115000"/>
              </a:lnSpc>
              <a:spcBef>
                <a:spcPts val="300"/>
              </a:spcBef>
              <a:spcAft>
                <a:spcPts val="0"/>
              </a:spcAft>
              <a:buClr>
                <a:schemeClr val="dk1"/>
              </a:buClr>
              <a:buSzPts val="1100"/>
              <a:buFont typeface="Roboto"/>
              <a:buChar char="●"/>
            </a:pPr>
            <a:r>
              <a:rPr lang="en" sz="1100">
                <a:solidFill>
                  <a:schemeClr val="dk1"/>
                </a:solidFill>
                <a:latin typeface="Roboto"/>
                <a:ea typeface="Roboto"/>
                <a:cs typeface="Roboto"/>
                <a:sym typeface="Roboto"/>
              </a:rPr>
              <a:t>Promote the active participation of landscape stakeholders</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Assigning these tasks based on each person’s skills helps the team function as an integrated system, in line with the collaborative and adaptive approach promoted by ILM.</a:t>
            </a:r>
            <a:endParaRPr sz="11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t/>
            </a:r>
            <a:endParaRPr sz="1100">
              <a:solidFill>
                <a:schemeClr val="dk1"/>
              </a:solidFill>
              <a:latin typeface="Roboto"/>
              <a:ea typeface="Roboto"/>
              <a:cs typeface="Roboto"/>
              <a:sym typeface="Roboto"/>
            </a:endParaRPr>
          </a:p>
        </p:txBody>
      </p:sp>
      <p:pic>
        <p:nvPicPr>
          <p:cNvPr id="227" name="Google Shape;227;p31" title="Foto6.jpeg"/>
          <p:cNvPicPr preferRelativeResize="0"/>
          <p:nvPr/>
        </p:nvPicPr>
        <p:blipFill rotWithShape="1">
          <a:blip r:embed="rId3">
            <a:alphaModFix/>
          </a:blip>
          <a:srcRect b="0" l="4474" r="11591" t="12595"/>
          <a:stretch/>
        </p:blipFill>
        <p:spPr>
          <a:xfrm>
            <a:off x="1044450" y="4771650"/>
            <a:ext cx="6768900" cy="5286900"/>
          </a:xfrm>
          <a:prstGeom prst="round2DiagRect">
            <a:avLst>
              <a:gd fmla="val 0" name="adj1"/>
              <a:gd fmla="val 38516" name="adj2"/>
            </a:avLst>
          </a:prstGeom>
          <a:noFill/>
          <a:ln>
            <a:noFill/>
          </a:ln>
        </p:spPr>
      </p:pic>
      <p:sp>
        <p:nvSpPr>
          <p:cNvPr id="228" name="Google Shape;228;p31"/>
          <p:cNvSpPr txBox="1"/>
          <p:nvPr/>
        </p:nvSpPr>
        <p:spPr>
          <a:xfrm>
            <a:off x="968800" y="604813"/>
            <a:ext cx="58272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 sz="1100">
                <a:solidFill>
                  <a:schemeClr val="dk1"/>
                </a:solidFill>
                <a:latin typeface="Roboto"/>
                <a:ea typeface="Roboto"/>
                <a:cs typeface="Roboto"/>
                <a:sym typeface="Roboto"/>
              </a:rPr>
              <a:t>Alongside these competencies, there are also some </a:t>
            </a:r>
            <a:r>
              <a:rPr b="1" lang="en" sz="1100">
                <a:solidFill>
                  <a:schemeClr val="dk1"/>
                </a:solidFill>
                <a:latin typeface="Roboto"/>
                <a:ea typeface="Roboto"/>
                <a:cs typeface="Roboto"/>
                <a:sym typeface="Roboto"/>
              </a:rPr>
              <a:t>specific tasks</a:t>
            </a:r>
            <a:r>
              <a:rPr lang="en" sz="1100">
                <a:solidFill>
                  <a:schemeClr val="dk1"/>
                </a:solidFill>
                <a:latin typeface="Roboto"/>
                <a:ea typeface="Roboto"/>
                <a:cs typeface="Roboto"/>
                <a:sym typeface="Roboto"/>
              </a:rPr>
              <a:t> that are often essential for developing and implementing a communication strategy in landscapes:</a:t>
            </a:r>
            <a:endParaRPr/>
          </a:p>
        </p:txBody>
      </p:sp>
      <p:sp>
        <p:nvSpPr>
          <p:cNvPr id="229" name="Google Shape;229;p3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b="1" lang="en"/>
              <a:t>‹#›</a:t>
            </a:fld>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2"/>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5" name="Google Shape;235;p32"/>
          <p:cNvSpPr/>
          <p:nvPr/>
        </p:nvSpPr>
        <p:spPr>
          <a:xfrm flipH="1" rot="10800000">
            <a:off x="-640201" y="-114532"/>
            <a:ext cx="1508100" cy="12561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236" name="Google Shape;236;p32"/>
          <p:cNvSpPr txBox="1"/>
          <p:nvPr/>
        </p:nvSpPr>
        <p:spPr>
          <a:xfrm>
            <a:off x="193591" y="183531"/>
            <a:ext cx="536400" cy="708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en" sz="3400">
                <a:solidFill>
                  <a:srgbClr val="FFFFFF"/>
                </a:solidFill>
                <a:latin typeface="Roboto"/>
                <a:ea typeface="Roboto"/>
                <a:cs typeface="Roboto"/>
                <a:sym typeface="Roboto"/>
              </a:rPr>
              <a:t>6</a:t>
            </a:r>
            <a:endParaRPr sz="3400">
              <a:solidFill>
                <a:srgbClr val="FFFFFF"/>
              </a:solidFill>
            </a:endParaRPr>
          </a:p>
        </p:txBody>
      </p:sp>
      <p:sp>
        <p:nvSpPr>
          <p:cNvPr id="237" name="Google Shape;237;p32"/>
          <p:cNvSpPr txBox="1"/>
          <p:nvPr/>
        </p:nvSpPr>
        <p:spPr>
          <a:xfrm>
            <a:off x="968800" y="1283119"/>
            <a:ext cx="5827200" cy="8306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None/>
            </a:pPr>
            <a:r>
              <a:rPr lang="en" sz="1300">
                <a:solidFill>
                  <a:srgbClr val="3155A6"/>
                </a:solidFill>
                <a:latin typeface="Roboto Medium"/>
                <a:ea typeface="Roboto Medium"/>
                <a:cs typeface="Roboto Medium"/>
                <a:sym typeface="Roboto Medium"/>
              </a:rPr>
              <a:t>When designing a communication strategy, the many different components (objectives, messages,</a:t>
            </a:r>
            <a:r>
              <a:rPr lang="en" sz="1300">
                <a:solidFill>
                  <a:srgbClr val="3155A6"/>
                </a:solidFill>
                <a:latin typeface="Roboto Medium"/>
                <a:ea typeface="Roboto Medium"/>
                <a:cs typeface="Roboto Medium"/>
                <a:sym typeface="Roboto Medium"/>
              </a:rPr>
              <a:t> channels,</a:t>
            </a:r>
            <a:r>
              <a:rPr lang="en" sz="1300">
                <a:solidFill>
                  <a:srgbClr val="3155A6"/>
                </a:solidFill>
                <a:latin typeface="Roboto Medium"/>
                <a:ea typeface="Roboto Medium"/>
                <a:cs typeface="Roboto Medium"/>
                <a:sym typeface="Roboto Medium"/>
              </a:rPr>
              <a:t> etc.) can feel overwhelming. To organize ideas clearly and encourage collective creativity and participation, it is useful to draw on visual tools, such as the Communication Canvas proposed here.</a:t>
            </a:r>
            <a:endParaRPr sz="1300">
              <a:solidFill>
                <a:srgbClr val="3155A6"/>
              </a:solidFill>
              <a:latin typeface="Roboto Medium"/>
              <a:ea typeface="Roboto Medium"/>
              <a:cs typeface="Roboto Medium"/>
              <a:sym typeface="Roboto Medium"/>
            </a:endParaRPr>
          </a:p>
          <a:p>
            <a:pPr indent="0" lvl="0" marL="0" marR="0" rtl="0" algn="l">
              <a:lnSpc>
                <a:spcPct val="115000"/>
              </a:lnSpc>
              <a:spcBef>
                <a:spcPts val="1200"/>
              </a:spcBef>
              <a:spcAft>
                <a:spcPts val="0"/>
              </a:spcAft>
              <a:buNone/>
            </a:pPr>
            <a:r>
              <a:rPr lang="en" sz="1100">
                <a:solidFill>
                  <a:schemeClr val="dk1"/>
                </a:solidFill>
                <a:latin typeface="Roboto"/>
                <a:ea typeface="Roboto"/>
                <a:cs typeface="Roboto"/>
                <a:sym typeface="Roboto"/>
              </a:rPr>
              <a:t>Aligned with the participatory principle of ILM, using this tool—for example, as part of a workshop—can generate rich discussions among landscape stakeholders: participants discuss which messages are appropriate, which partners could help, and in doing so not only strengthen the strategy but also build a shared understanding. Everyone leaves the workshop knowing what the communication approach will be, what role they will play, and having agreed on the approach. This template makes it possible to see all the key components of the communication strategy at a glance on a single page. In the context of ILM, a Communication Canvas will typically include the following sections:</a:t>
            </a:r>
            <a:endParaRPr sz="1100">
              <a:solidFill>
                <a:schemeClr val="dk1"/>
              </a:solidFill>
              <a:latin typeface="Roboto"/>
              <a:ea typeface="Roboto"/>
              <a:cs typeface="Roboto"/>
              <a:sym typeface="Roboto"/>
            </a:endParaRPr>
          </a:p>
          <a:p>
            <a:pPr indent="-188722" lvl="0" marL="210312" marR="0" rtl="0" algn="l">
              <a:lnSpc>
                <a:spcPct val="115000"/>
              </a:lnSpc>
              <a:spcBef>
                <a:spcPts val="12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Communication objectives: </a:t>
            </a:r>
            <a:r>
              <a:rPr lang="en" sz="1100">
                <a:solidFill>
                  <a:schemeClr val="dk1"/>
                </a:solidFill>
                <a:latin typeface="Roboto"/>
                <a:ea typeface="Roboto"/>
                <a:cs typeface="Roboto"/>
                <a:sym typeface="Roboto"/>
              </a:rPr>
              <a:t>These should connect with the vision and objectives of the landscape initiative. It is advisable to have only a few (2 to 4 main objectives) and to make them specific. These objectives will guide the other components of the Canvas.</a:t>
            </a:r>
            <a:endParaRPr sz="1100">
              <a:solidFill>
                <a:schemeClr val="dk1"/>
              </a:solidFill>
              <a:latin typeface="Roboto"/>
              <a:ea typeface="Roboto"/>
              <a:cs typeface="Roboto"/>
              <a:sym typeface="Roboto"/>
            </a:endParaRPr>
          </a:p>
          <a:p>
            <a:pPr indent="-188722" lvl="0" marL="210312" marR="0" rtl="0" algn="l">
              <a:lnSpc>
                <a:spcPct val="115000"/>
              </a:lnSpc>
              <a:spcBef>
                <a:spcPts val="12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Target audiences: </a:t>
            </a:r>
            <a:r>
              <a:rPr lang="en" sz="1100">
                <a:solidFill>
                  <a:schemeClr val="dk1"/>
                </a:solidFill>
                <a:latin typeface="Roboto"/>
                <a:ea typeface="Roboto"/>
                <a:cs typeface="Roboto"/>
                <a:sym typeface="Roboto"/>
              </a:rPr>
              <a:t>Key stakeholders we want to reach. Key characteristics or needs of each group can be noted alongside the name of each audience.</a:t>
            </a:r>
            <a:endParaRPr sz="1100">
              <a:solidFill>
                <a:schemeClr val="dk1"/>
              </a:solidFill>
              <a:latin typeface="Roboto"/>
              <a:ea typeface="Roboto"/>
              <a:cs typeface="Roboto"/>
              <a:sym typeface="Roboto"/>
            </a:endParaRPr>
          </a:p>
          <a:p>
            <a:pPr indent="-188722" lvl="0" marL="210312" marR="0" rtl="0" algn="l">
              <a:lnSpc>
                <a:spcPct val="115000"/>
              </a:lnSpc>
              <a:spcBef>
                <a:spcPts val="12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Key messages: </a:t>
            </a:r>
            <a:r>
              <a:rPr lang="en" sz="1100">
                <a:solidFill>
                  <a:schemeClr val="dk1"/>
                </a:solidFill>
                <a:latin typeface="Roboto"/>
                <a:ea typeface="Roboto"/>
                <a:cs typeface="Roboto"/>
                <a:sym typeface="Roboto"/>
              </a:rPr>
              <a:t>The central ideas we want to communicate, which can be formulated either broadly or for each target audience.</a:t>
            </a:r>
            <a:endParaRPr sz="1100">
              <a:solidFill>
                <a:schemeClr val="dk1"/>
              </a:solidFill>
              <a:latin typeface="Roboto"/>
              <a:ea typeface="Roboto"/>
              <a:cs typeface="Roboto"/>
              <a:sym typeface="Roboto"/>
            </a:endParaRPr>
          </a:p>
          <a:p>
            <a:pPr indent="-188722" lvl="0" marL="210312" marR="0" rtl="0" algn="l">
              <a:lnSpc>
                <a:spcPct val="115000"/>
              </a:lnSpc>
              <a:spcBef>
                <a:spcPts val="12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Channels: </a:t>
            </a:r>
            <a:r>
              <a:rPr lang="en" sz="1100">
                <a:solidFill>
                  <a:schemeClr val="dk1"/>
                </a:solidFill>
                <a:latin typeface="Roboto"/>
                <a:ea typeface="Roboto"/>
                <a:cs typeface="Roboto"/>
                <a:sym typeface="Roboto"/>
              </a:rPr>
              <a:t>The media and formats that will be used to convey messages to the different audiences. These can be listed in order of importance or linked to each audience, since each audience may have one or two channels that are particularly well suited to reaching them.</a:t>
            </a:r>
            <a:endParaRPr sz="1100">
              <a:solidFill>
                <a:schemeClr val="dk1"/>
              </a:solidFill>
              <a:latin typeface="Roboto"/>
              <a:ea typeface="Roboto"/>
              <a:cs typeface="Roboto"/>
              <a:sym typeface="Roboto"/>
            </a:endParaRPr>
          </a:p>
          <a:p>
            <a:pPr indent="-188722" lvl="0" marL="210312" marR="0" rtl="0" algn="l">
              <a:lnSpc>
                <a:spcPct val="115000"/>
              </a:lnSpc>
              <a:spcBef>
                <a:spcPts val="12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Communication activities: </a:t>
            </a:r>
            <a:r>
              <a:rPr lang="en" sz="1100">
                <a:solidFill>
                  <a:schemeClr val="dk1"/>
                </a:solidFill>
                <a:latin typeface="Roboto"/>
                <a:ea typeface="Roboto"/>
                <a:cs typeface="Roboto"/>
                <a:sym typeface="Roboto"/>
              </a:rPr>
              <a:t>Although these are related to the channels, this section should specify concrete actions and communication products. Detailing them helps with planning a timeline and assigning responsibilities.</a:t>
            </a:r>
            <a:endParaRPr sz="1100">
              <a:solidFill>
                <a:schemeClr val="dk1"/>
              </a:solidFill>
              <a:latin typeface="Roboto"/>
              <a:ea typeface="Roboto"/>
              <a:cs typeface="Roboto"/>
              <a:sym typeface="Roboto"/>
            </a:endParaRPr>
          </a:p>
          <a:p>
            <a:pPr indent="-188722" lvl="0" marL="210312" marR="0" rtl="0" algn="l">
              <a:lnSpc>
                <a:spcPct val="115000"/>
              </a:lnSpc>
              <a:spcBef>
                <a:spcPts val="12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Resources (and budget): </a:t>
            </a:r>
            <a:r>
              <a:rPr lang="en" sz="1100">
                <a:solidFill>
                  <a:schemeClr val="dk1"/>
                </a:solidFill>
                <a:latin typeface="Roboto"/>
                <a:ea typeface="Roboto"/>
                <a:cs typeface="Roboto"/>
                <a:sym typeface="Roboto"/>
              </a:rPr>
              <a:t>Key resources needed to implement the activities and channels identified above, including financial, human, and material/technological resources. Having these visible on the Canvas helps ensure that logistical constraints and strengths are taken into account during planning.</a:t>
            </a:r>
            <a:endParaRPr sz="1100">
              <a:solidFill>
                <a:schemeClr val="dk1"/>
              </a:solidFill>
              <a:latin typeface="Roboto"/>
              <a:ea typeface="Roboto"/>
              <a:cs typeface="Roboto"/>
              <a:sym typeface="Roboto"/>
            </a:endParaRPr>
          </a:p>
          <a:p>
            <a:pPr indent="-188722" lvl="0" marL="210312" marR="0" rtl="0" algn="l">
              <a:lnSpc>
                <a:spcPct val="115000"/>
              </a:lnSpc>
              <a:spcBef>
                <a:spcPts val="1200"/>
              </a:spcBef>
              <a:spcAft>
                <a:spcPts val="0"/>
              </a:spcAft>
              <a:buClr>
                <a:schemeClr val="dk1"/>
              </a:buClr>
              <a:buSzPts val="1100"/>
              <a:buFont typeface="Roboto"/>
              <a:buChar char="●"/>
            </a:pPr>
            <a:r>
              <a:rPr b="1" lang="en" sz="1100">
                <a:solidFill>
                  <a:schemeClr val="dk1"/>
                </a:solidFill>
                <a:latin typeface="Roboto"/>
                <a:ea typeface="Roboto"/>
                <a:cs typeface="Roboto"/>
                <a:sym typeface="Roboto"/>
              </a:rPr>
              <a:t>Indicators of success:</a:t>
            </a:r>
            <a:r>
              <a:rPr lang="en" sz="1100">
                <a:solidFill>
                  <a:schemeClr val="dk1"/>
                </a:solidFill>
                <a:latin typeface="Roboto"/>
                <a:ea typeface="Roboto"/>
                <a:cs typeface="Roboto"/>
                <a:sym typeface="Roboto"/>
              </a:rPr>
              <a:t> The main metrics that will be used to evaluate communication.</a:t>
            </a:r>
            <a:endParaRPr sz="1100">
              <a:solidFill>
                <a:schemeClr val="dk1"/>
              </a:solidFill>
              <a:latin typeface="Roboto"/>
              <a:ea typeface="Roboto"/>
              <a:cs typeface="Roboto"/>
              <a:sym typeface="Roboto"/>
            </a:endParaRPr>
          </a:p>
          <a:p>
            <a:pPr indent="-188722" lvl="0" marL="210312" marR="0" rtl="0" algn="l">
              <a:lnSpc>
                <a:spcPct val="115000"/>
              </a:lnSpc>
              <a:spcBef>
                <a:spcPts val="1200"/>
              </a:spcBef>
              <a:spcAft>
                <a:spcPts val="1200"/>
              </a:spcAft>
              <a:buClr>
                <a:schemeClr val="dk1"/>
              </a:buClr>
              <a:buSzPts val="1100"/>
              <a:buFont typeface="Roboto"/>
              <a:buChar char="●"/>
            </a:pPr>
            <a:r>
              <a:rPr b="1" lang="en" sz="1100">
                <a:solidFill>
                  <a:schemeClr val="dk1"/>
                </a:solidFill>
                <a:latin typeface="Roboto"/>
                <a:ea typeface="Roboto"/>
                <a:cs typeface="Roboto"/>
                <a:sym typeface="Roboto"/>
              </a:rPr>
              <a:t>Key partners: </a:t>
            </a:r>
            <a:r>
              <a:rPr lang="en" sz="1100">
                <a:solidFill>
                  <a:schemeClr val="dk1"/>
                </a:solidFill>
                <a:latin typeface="Roboto"/>
                <a:ea typeface="Roboto"/>
                <a:cs typeface="Roboto"/>
                <a:sym typeface="Roboto"/>
              </a:rPr>
              <a:t>Individuals and organizations that are strategic to communication, identified by name. This allows us to know who to coordinate with for each action during implementation.</a:t>
            </a:r>
            <a:endParaRPr sz="1100">
              <a:solidFill>
                <a:schemeClr val="dk1"/>
              </a:solidFill>
              <a:latin typeface="Roboto"/>
              <a:ea typeface="Roboto"/>
              <a:cs typeface="Roboto"/>
              <a:sym typeface="Roboto"/>
            </a:endParaRPr>
          </a:p>
        </p:txBody>
      </p:sp>
      <p:sp>
        <p:nvSpPr>
          <p:cNvPr id="238" name="Google Shape;238;p32"/>
          <p:cNvSpPr txBox="1"/>
          <p:nvPr/>
        </p:nvSpPr>
        <p:spPr>
          <a:xfrm>
            <a:off x="959250" y="321123"/>
            <a:ext cx="4980900" cy="95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500">
                <a:solidFill>
                  <a:srgbClr val="3155A6"/>
                </a:solidFill>
                <a:latin typeface="Roboto"/>
                <a:ea typeface="Roboto"/>
                <a:cs typeface="Roboto"/>
                <a:sym typeface="Roboto"/>
              </a:rPr>
              <a:t>Support Tool:</a:t>
            </a:r>
            <a:endParaRPr b="1" sz="2500">
              <a:solidFill>
                <a:srgbClr val="3155A6"/>
              </a:solidFill>
              <a:latin typeface="Roboto"/>
              <a:ea typeface="Roboto"/>
              <a:cs typeface="Roboto"/>
              <a:sym typeface="Roboto"/>
            </a:endParaRPr>
          </a:p>
          <a:p>
            <a:pPr indent="0" lvl="0" marL="0" rtl="0" algn="l">
              <a:lnSpc>
                <a:spcPct val="100000"/>
              </a:lnSpc>
              <a:spcBef>
                <a:spcPts val="0"/>
              </a:spcBef>
              <a:spcAft>
                <a:spcPts val="1200"/>
              </a:spcAft>
              <a:buNone/>
            </a:pPr>
            <a:r>
              <a:rPr b="1" lang="en" sz="2500">
                <a:solidFill>
                  <a:srgbClr val="3155A6"/>
                </a:solidFill>
                <a:latin typeface="Roboto"/>
                <a:ea typeface="Roboto"/>
                <a:cs typeface="Roboto"/>
                <a:sym typeface="Roboto"/>
              </a:rPr>
              <a:t>Communication Canvas</a:t>
            </a:r>
            <a:endParaRPr b="1" sz="2500">
              <a:solidFill>
                <a:srgbClr val="3155A6"/>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3"/>
          <p:cNvSpPr/>
          <p:nvPr/>
        </p:nvSpPr>
        <p:spPr>
          <a:xfrm>
            <a:off x="968800" y="5393152"/>
            <a:ext cx="5829600" cy="2126400"/>
          </a:xfrm>
          <a:prstGeom prst="rect">
            <a:avLst/>
          </a:prstGeom>
          <a:solidFill>
            <a:srgbClr val="E5F5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4" name="Google Shape;244;p33"/>
          <p:cNvSpPr txBox="1"/>
          <p:nvPr>
            <p:ph idx="12" type="sldNum"/>
          </p:nvPr>
        </p:nvSpPr>
        <p:spPr>
          <a:xfrm>
            <a:off x="7204014"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45" name="Google Shape;245;p33"/>
          <p:cNvSpPr txBox="1"/>
          <p:nvPr/>
        </p:nvSpPr>
        <p:spPr>
          <a:xfrm>
            <a:off x="968800" y="452425"/>
            <a:ext cx="58272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1200"/>
              </a:spcAft>
              <a:buClr>
                <a:schemeClr val="dk1"/>
              </a:buClr>
              <a:buSzPts val="1100"/>
              <a:buFont typeface="Arial"/>
              <a:buNone/>
            </a:pPr>
            <a:r>
              <a:rPr lang="en" sz="1100">
                <a:solidFill>
                  <a:schemeClr val="dk1"/>
                </a:solidFill>
                <a:latin typeface="Roboto"/>
                <a:ea typeface="Roboto"/>
                <a:cs typeface="Roboto"/>
                <a:sym typeface="Roboto"/>
              </a:rPr>
              <a:t>The following example illustrates how the Communication Canvas can be applied to the </a:t>
            </a:r>
            <a:r>
              <a:rPr b="1" lang="en" sz="1100">
                <a:solidFill>
                  <a:schemeClr val="dk1"/>
                </a:solidFill>
                <a:latin typeface="Roboto"/>
                <a:ea typeface="Roboto"/>
                <a:cs typeface="Roboto"/>
                <a:sym typeface="Roboto"/>
              </a:rPr>
              <a:t>Abancay Model Forest</a:t>
            </a:r>
            <a:r>
              <a:rPr lang="en" sz="1100">
                <a:solidFill>
                  <a:schemeClr val="dk1"/>
                </a:solidFill>
                <a:latin typeface="Roboto"/>
                <a:ea typeface="Roboto"/>
                <a:cs typeface="Roboto"/>
                <a:sym typeface="Roboto"/>
              </a:rPr>
              <a:t> landscape in Peru.</a:t>
            </a:r>
            <a:endParaRPr sz="1100">
              <a:solidFill>
                <a:schemeClr val="dk1"/>
              </a:solidFill>
              <a:latin typeface="Roboto"/>
              <a:ea typeface="Roboto"/>
              <a:cs typeface="Roboto"/>
              <a:sym typeface="Roboto"/>
            </a:endParaRPr>
          </a:p>
        </p:txBody>
      </p:sp>
      <p:pic>
        <p:nvPicPr>
          <p:cNvPr id="246" name="Google Shape;246;p33" title="ChatGPT Image Sep 9, 2026, 06_57_32 PM.png"/>
          <p:cNvPicPr preferRelativeResize="0"/>
          <p:nvPr/>
        </p:nvPicPr>
        <p:blipFill rotWithShape="1">
          <a:blip r:embed="rId3">
            <a:alphaModFix/>
          </a:blip>
          <a:srcRect b="0" l="1095" r="1095" t="0"/>
          <a:stretch/>
        </p:blipFill>
        <p:spPr>
          <a:xfrm>
            <a:off x="970000" y="1155750"/>
            <a:ext cx="5829600" cy="3757256"/>
          </a:xfrm>
          <a:prstGeom prst="rect">
            <a:avLst/>
          </a:prstGeom>
          <a:noFill/>
          <a:ln>
            <a:noFill/>
          </a:ln>
        </p:spPr>
      </p:pic>
      <p:sp>
        <p:nvSpPr>
          <p:cNvPr id="247" name="Google Shape;247;p33"/>
          <p:cNvSpPr txBox="1"/>
          <p:nvPr/>
        </p:nvSpPr>
        <p:spPr>
          <a:xfrm>
            <a:off x="1240900" y="5530327"/>
            <a:ext cx="5475600" cy="1693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sz="1200">
                <a:solidFill>
                  <a:schemeClr val="dk1"/>
                </a:solidFill>
                <a:latin typeface="Roboto"/>
                <a:ea typeface="Roboto"/>
                <a:cs typeface="Roboto"/>
                <a:sym typeface="Roboto"/>
              </a:rPr>
              <a:t>Facilitation Tip</a:t>
            </a:r>
            <a:endParaRPr sz="1100">
              <a:solidFill>
                <a:schemeClr val="dk1"/>
              </a:solidFill>
              <a:latin typeface="Roboto"/>
              <a:ea typeface="Roboto"/>
              <a:cs typeface="Roboto"/>
              <a:sym typeface="Roboto"/>
            </a:endParaRPr>
          </a:p>
          <a:p>
            <a:pPr indent="0" lvl="0" marL="0" rtl="0" algn="l">
              <a:lnSpc>
                <a:spcPct val="115000"/>
              </a:lnSpc>
              <a:spcBef>
                <a:spcPts val="1200"/>
              </a:spcBef>
              <a:spcAft>
                <a:spcPts val="1200"/>
              </a:spcAft>
              <a:buNone/>
            </a:pPr>
            <a:r>
              <a:rPr lang="en" sz="1100">
                <a:solidFill>
                  <a:schemeClr val="dk1"/>
                </a:solidFill>
                <a:latin typeface="Roboto"/>
                <a:ea typeface="Roboto"/>
                <a:cs typeface="Roboto"/>
                <a:sym typeface="Roboto"/>
              </a:rPr>
              <a:t>To complete the Canvas collaboratively, it is recommended to print it in a large format (for example, A0) and assign a color to each section (objectives in yellow, target audiences in red, etc.). Through a facilitated brainstorming session, participants can use cards or sticky notes to write down one idea per card (an objective, a target audience, a message, etc.). Only the cards containing ideas that have been validated and agreed upon by all participants should remain visible on the Canvas.</a:t>
            </a:r>
            <a:endParaRPr sz="1100">
              <a:solidFill>
                <a:schemeClr val="dk1"/>
              </a:solidFill>
              <a:latin typeface="Roboto"/>
              <a:ea typeface="Roboto"/>
              <a:cs typeface="Roboto"/>
              <a:sym typeface="Roboto"/>
            </a:endParaRPr>
          </a:p>
        </p:txBody>
      </p:sp>
      <p:sp>
        <p:nvSpPr>
          <p:cNvPr id="248" name="Google Shape;248;p33"/>
          <p:cNvSpPr txBox="1"/>
          <p:nvPr/>
        </p:nvSpPr>
        <p:spPr>
          <a:xfrm>
            <a:off x="970000" y="7690227"/>
            <a:ext cx="58272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1200"/>
              </a:spcAft>
              <a:buNone/>
            </a:pPr>
            <a:r>
              <a:rPr lang="en" sz="1100">
                <a:solidFill>
                  <a:schemeClr val="dk1"/>
                </a:solidFill>
                <a:latin typeface="Roboto"/>
                <a:ea typeface="Roboto"/>
                <a:cs typeface="Roboto"/>
                <a:sym typeface="Roboto"/>
              </a:rPr>
              <a:t>As in the example provided, many versions of Communication Canvases are available online and can be downloaded free of charge.</a:t>
            </a:r>
            <a:endParaRPr sz="1100">
              <a:solidFill>
                <a:schemeClr val="dk1"/>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8FF"/>
        </a:solidFill>
      </p:bgPr>
    </p:bg>
    <p:spTree>
      <p:nvGrpSpPr>
        <p:cNvPr id="252" name="Shape 252"/>
        <p:cNvGrpSpPr/>
        <p:nvPr/>
      </p:nvGrpSpPr>
      <p:grpSpPr>
        <a:xfrm>
          <a:off x="0" y="0"/>
          <a:ext cx="0" cy="0"/>
          <a:chOff x="0" y="0"/>
          <a:chExt cx="0" cy="0"/>
        </a:xfrm>
      </p:grpSpPr>
      <p:sp>
        <p:nvSpPr>
          <p:cNvPr id="253" name="Google Shape;253;p34"/>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54" name="Google Shape;254;p34"/>
          <p:cNvSpPr txBox="1"/>
          <p:nvPr/>
        </p:nvSpPr>
        <p:spPr>
          <a:xfrm>
            <a:off x="972600" y="1143500"/>
            <a:ext cx="5827200" cy="4325100"/>
          </a:xfrm>
          <a:prstGeom prst="rect">
            <a:avLst/>
          </a:prstGeom>
          <a:noFill/>
          <a:ln>
            <a:noFill/>
          </a:ln>
        </p:spPr>
        <p:txBody>
          <a:bodyPr anchorCtr="0" anchor="t" bIns="91425" lIns="91425" spcFirstLastPara="1" rIns="91425" wrap="square" tIns="91425">
            <a:spAutoFit/>
          </a:bodyPr>
          <a:lstStyle/>
          <a:p>
            <a:pPr indent="0" lvl="0" marL="0" marR="0" rtl="0" algn="l">
              <a:lnSpc>
                <a:spcPct val="105000"/>
              </a:lnSpc>
              <a:spcBef>
                <a:spcPts val="1400"/>
              </a:spcBef>
              <a:spcAft>
                <a:spcPts val="0"/>
              </a:spcAft>
              <a:buNone/>
            </a:pPr>
            <a:r>
              <a:rPr lang="en" sz="1000">
                <a:solidFill>
                  <a:schemeClr val="dk1"/>
                </a:solidFill>
                <a:latin typeface="Roboto"/>
                <a:ea typeface="Roboto"/>
                <a:cs typeface="Roboto"/>
                <a:sym typeface="Roboto"/>
              </a:rPr>
              <a:t>1000 Landscapes for 1 Billion People (1000L). </a:t>
            </a:r>
            <a:r>
              <a:rPr i="1" lang="en" sz="1000">
                <a:solidFill>
                  <a:schemeClr val="dk1"/>
                </a:solidFill>
                <a:latin typeface="Roboto"/>
                <a:ea typeface="Roboto"/>
                <a:cs typeface="Roboto"/>
                <a:sym typeface="Roboto"/>
              </a:rPr>
              <a:t>Advocacy in Landscapes</a:t>
            </a:r>
            <a:r>
              <a:rPr lang="en" sz="1000">
                <a:solidFill>
                  <a:schemeClr val="dk1"/>
                </a:solidFill>
                <a:latin typeface="Roboto"/>
                <a:ea typeface="Roboto"/>
                <a:cs typeface="Roboto"/>
                <a:sym typeface="Roboto"/>
              </a:rPr>
              <a:t>. Part of the Learning Modules for Integrated Landscape Management (ILM).</a:t>
            </a:r>
            <a:br>
              <a:rPr lang="en" sz="1000">
                <a:solidFill>
                  <a:schemeClr val="dk1"/>
                </a:solidFill>
                <a:latin typeface="Roboto"/>
                <a:ea typeface="Roboto"/>
                <a:cs typeface="Roboto"/>
                <a:sym typeface="Roboto"/>
              </a:rPr>
            </a:br>
            <a:r>
              <a:rPr lang="en" sz="1000" u="sng">
                <a:solidFill>
                  <a:srgbClr val="3155A6"/>
                </a:solidFill>
                <a:latin typeface="Roboto"/>
                <a:ea typeface="Roboto"/>
                <a:cs typeface="Roboto"/>
                <a:sym typeface="Roboto"/>
                <a:hlinkClick r:id="rId3">
                  <a:extLst>
                    <a:ext uri="{A12FA001-AC4F-418D-AE19-62706E023703}">
                      <ahyp:hlinkClr val="tx"/>
                    </a:ext>
                  </a:extLst>
                </a:hlinkClick>
              </a:rPr>
              <a:t>https://landscapes.global/capacity-strengthening-for-landscape-leadership-learning-modules-for-ilm/</a:t>
            </a:r>
            <a:endParaRPr sz="1000">
              <a:solidFill>
                <a:schemeClr val="dk1"/>
              </a:solidFill>
              <a:latin typeface="Roboto"/>
              <a:ea typeface="Roboto"/>
              <a:cs typeface="Roboto"/>
              <a:sym typeface="Roboto"/>
            </a:endParaRPr>
          </a:p>
          <a:p>
            <a:pPr indent="0" lvl="0" marL="0" rtl="0" algn="l">
              <a:lnSpc>
                <a:spcPct val="105000"/>
              </a:lnSpc>
              <a:spcBef>
                <a:spcPts val="1400"/>
              </a:spcBef>
              <a:spcAft>
                <a:spcPts val="0"/>
              </a:spcAft>
              <a:buNone/>
            </a:pPr>
            <a:r>
              <a:rPr lang="en" sz="1000">
                <a:solidFill>
                  <a:schemeClr val="dk1"/>
                </a:solidFill>
                <a:latin typeface="Roboto"/>
                <a:ea typeface="Roboto"/>
                <a:cs typeface="Roboto"/>
                <a:sym typeface="Roboto"/>
              </a:rPr>
              <a:t>1000 Landscapes for 1 Billion People (1000L). </a:t>
            </a:r>
            <a:r>
              <a:rPr i="1" lang="en" sz="1000">
                <a:solidFill>
                  <a:schemeClr val="dk1"/>
                </a:solidFill>
                <a:latin typeface="Roboto"/>
                <a:ea typeface="Roboto"/>
                <a:cs typeface="Roboto"/>
                <a:sym typeface="Roboto"/>
              </a:rPr>
              <a:t>A Practical Guide to Integrated Landscape Management</a:t>
            </a:r>
            <a:r>
              <a:rPr lang="en" sz="1000">
                <a:solidFill>
                  <a:schemeClr val="dk1"/>
                </a:solidFill>
                <a:latin typeface="Roboto"/>
                <a:ea typeface="Roboto"/>
                <a:cs typeface="Roboto"/>
                <a:sym typeface="Roboto"/>
              </a:rPr>
              <a:t>. </a:t>
            </a:r>
            <a:r>
              <a:rPr lang="en" sz="1000" u="sng">
                <a:solidFill>
                  <a:srgbClr val="3155A6"/>
                </a:solidFill>
                <a:latin typeface="Roboto"/>
                <a:ea typeface="Roboto"/>
                <a:cs typeface="Roboto"/>
                <a:sym typeface="Roboto"/>
                <a:hlinkClick r:id="rId4">
                  <a:extLst>
                    <a:ext uri="{A12FA001-AC4F-418D-AE19-62706E023703}">
                      <ahyp:hlinkClr val="tx"/>
                    </a:ext>
                  </a:extLst>
                </a:hlinkClick>
              </a:rPr>
              <a:t>https://www.globallandscapesforum.org/publication/a-practical-guide-to-integrated-landscape-management/</a:t>
            </a:r>
            <a:endParaRPr sz="1000">
              <a:solidFill>
                <a:schemeClr val="dk1"/>
              </a:solidFill>
              <a:latin typeface="Roboto"/>
              <a:ea typeface="Roboto"/>
              <a:cs typeface="Roboto"/>
              <a:sym typeface="Roboto"/>
            </a:endParaRPr>
          </a:p>
          <a:p>
            <a:pPr indent="0" lvl="0" marL="0" rtl="0" algn="l">
              <a:lnSpc>
                <a:spcPct val="105000"/>
              </a:lnSpc>
              <a:spcBef>
                <a:spcPts val="1400"/>
              </a:spcBef>
              <a:spcAft>
                <a:spcPts val="0"/>
              </a:spcAft>
              <a:buNone/>
            </a:pPr>
            <a:r>
              <a:rPr lang="en" sz="1000">
                <a:solidFill>
                  <a:schemeClr val="dk1"/>
                </a:solidFill>
                <a:latin typeface="Roboto"/>
                <a:ea typeface="Roboto"/>
                <a:cs typeface="Roboto"/>
                <a:sym typeface="Roboto"/>
              </a:rPr>
              <a:t>1000 Landscapes for 1 Billion People (1000L). </a:t>
            </a:r>
            <a:r>
              <a:rPr i="1" lang="en" sz="1000">
                <a:solidFill>
                  <a:schemeClr val="dk1"/>
                </a:solidFill>
                <a:latin typeface="Roboto"/>
                <a:ea typeface="Roboto"/>
                <a:cs typeface="Roboto"/>
                <a:sym typeface="Roboto"/>
              </a:rPr>
              <a:t>Integrated Landscape Management Tool Guide</a:t>
            </a:r>
            <a:r>
              <a:rPr lang="en" sz="1000">
                <a:solidFill>
                  <a:schemeClr val="dk1"/>
                </a:solidFill>
                <a:latin typeface="Roboto"/>
                <a:ea typeface="Roboto"/>
                <a:cs typeface="Roboto"/>
                <a:sym typeface="Roboto"/>
              </a:rPr>
              <a:t>. </a:t>
            </a:r>
            <a:r>
              <a:rPr lang="en" sz="1000" u="sng">
                <a:solidFill>
                  <a:srgbClr val="3155A6"/>
                </a:solidFill>
                <a:latin typeface="Roboto"/>
                <a:ea typeface="Roboto"/>
                <a:cs typeface="Roboto"/>
                <a:sym typeface="Roboto"/>
                <a:hlinkClick r:id="rId5">
                  <a:extLst>
                    <a:ext uri="{A12FA001-AC4F-418D-AE19-62706E023703}">
                      <ahyp:hlinkClr val="tx"/>
                    </a:ext>
                  </a:extLst>
                </a:hlinkClick>
              </a:rPr>
              <a:t>https://landscapes.global/wp-content/uploads/2022/10/ILM_Tool_Guide.pdf</a:t>
            </a:r>
            <a:endParaRPr sz="1000">
              <a:solidFill>
                <a:schemeClr val="dk1"/>
              </a:solidFill>
              <a:latin typeface="Roboto"/>
              <a:ea typeface="Roboto"/>
              <a:cs typeface="Roboto"/>
              <a:sym typeface="Roboto"/>
            </a:endParaRPr>
          </a:p>
          <a:p>
            <a:pPr indent="0" lvl="0" marL="0" rtl="0" algn="l">
              <a:lnSpc>
                <a:spcPct val="105000"/>
              </a:lnSpc>
              <a:spcBef>
                <a:spcPts val="1400"/>
              </a:spcBef>
              <a:spcAft>
                <a:spcPts val="0"/>
              </a:spcAft>
              <a:buNone/>
            </a:pPr>
            <a:r>
              <a:rPr lang="en" sz="1000">
                <a:solidFill>
                  <a:schemeClr val="dk1"/>
                </a:solidFill>
                <a:latin typeface="Roboto"/>
                <a:ea typeface="Roboto"/>
                <a:cs typeface="Roboto"/>
                <a:sym typeface="Roboto"/>
              </a:rPr>
              <a:t>EUROPARC Federation. </a:t>
            </a:r>
            <a:r>
              <a:rPr i="1" lang="en" sz="1000">
                <a:solidFill>
                  <a:schemeClr val="dk1"/>
                </a:solidFill>
                <a:latin typeface="Roboto"/>
                <a:ea typeface="Roboto"/>
                <a:cs typeface="Roboto"/>
                <a:sym typeface="Roboto"/>
              </a:rPr>
              <a:t>Communication Skills Toolkit</a:t>
            </a:r>
            <a:r>
              <a:rPr lang="en" sz="1000">
                <a:solidFill>
                  <a:schemeClr val="dk1"/>
                </a:solidFill>
                <a:latin typeface="Roboto"/>
                <a:ea typeface="Roboto"/>
                <a:cs typeface="Roboto"/>
                <a:sym typeface="Roboto"/>
              </a:rPr>
              <a:t>. </a:t>
            </a:r>
            <a:r>
              <a:rPr lang="en" sz="1000" u="sng">
                <a:solidFill>
                  <a:srgbClr val="3155A6"/>
                </a:solidFill>
                <a:latin typeface="Roboto"/>
                <a:ea typeface="Roboto"/>
                <a:cs typeface="Roboto"/>
                <a:sym typeface="Roboto"/>
                <a:hlinkClick r:id="rId6">
                  <a:extLst>
                    <a:ext uri="{A12FA001-AC4F-418D-AE19-62706E023703}">
                      <ahyp:hlinkClr val="tx"/>
                    </a:ext>
                  </a:extLst>
                </a:hlinkClick>
              </a:rPr>
              <a:t>https://www.europarc.org/library/project-archive/communication-skills/toolkit/</a:t>
            </a:r>
            <a:endParaRPr sz="1000">
              <a:solidFill>
                <a:schemeClr val="dk1"/>
              </a:solidFill>
              <a:latin typeface="Roboto"/>
              <a:ea typeface="Roboto"/>
              <a:cs typeface="Roboto"/>
              <a:sym typeface="Roboto"/>
            </a:endParaRPr>
          </a:p>
          <a:p>
            <a:pPr indent="0" lvl="0" marL="0" rtl="0" algn="l">
              <a:lnSpc>
                <a:spcPct val="105000"/>
              </a:lnSpc>
              <a:spcBef>
                <a:spcPts val="1400"/>
              </a:spcBef>
              <a:spcAft>
                <a:spcPts val="0"/>
              </a:spcAft>
              <a:buNone/>
            </a:pPr>
            <a:r>
              <a:rPr lang="en" sz="1000">
                <a:solidFill>
                  <a:schemeClr val="dk1"/>
                </a:solidFill>
                <a:latin typeface="Roboto"/>
                <a:ea typeface="Roboto"/>
                <a:cs typeface="Roboto"/>
                <a:sym typeface="Roboto"/>
              </a:rPr>
              <a:t>International Model Forest Network (IMFN) (2019). </a:t>
            </a:r>
            <a:r>
              <a:rPr i="1" lang="en" sz="1000">
                <a:solidFill>
                  <a:schemeClr val="dk1"/>
                </a:solidFill>
                <a:latin typeface="Roboto"/>
                <a:ea typeface="Roboto"/>
                <a:cs typeface="Roboto"/>
                <a:sym typeface="Roboto"/>
              </a:rPr>
              <a:t>Communications Toolkit – Chapter 6</a:t>
            </a:r>
            <a:r>
              <a:rPr lang="en" sz="1000">
                <a:solidFill>
                  <a:schemeClr val="dk1"/>
                </a:solidFill>
                <a:latin typeface="Roboto"/>
                <a:ea typeface="Roboto"/>
                <a:cs typeface="Roboto"/>
                <a:sym typeface="Roboto"/>
              </a:rPr>
              <a:t>. </a:t>
            </a:r>
            <a:r>
              <a:rPr lang="en" sz="1000" u="sng">
                <a:solidFill>
                  <a:srgbClr val="3155A6"/>
                </a:solidFill>
                <a:latin typeface="Roboto"/>
                <a:ea typeface="Roboto"/>
                <a:cs typeface="Roboto"/>
                <a:sym typeface="Roboto"/>
                <a:hlinkClick r:id="rId7">
                  <a:extLst>
                    <a:ext uri="{A12FA001-AC4F-418D-AE19-62706E023703}">
                      <ahyp:hlinkClr val="tx"/>
                    </a:ext>
                  </a:extLst>
                </a:hlinkClick>
              </a:rPr>
              <a:t>https://imfn.net/wp-content/uploads/2019/03/Toolkit2019_Eng_FINAL_Chapter6.pdf</a:t>
            </a:r>
            <a:endParaRPr sz="1000">
              <a:solidFill>
                <a:schemeClr val="dk1"/>
              </a:solidFill>
              <a:latin typeface="Roboto"/>
              <a:ea typeface="Roboto"/>
              <a:cs typeface="Roboto"/>
              <a:sym typeface="Roboto"/>
            </a:endParaRPr>
          </a:p>
          <a:p>
            <a:pPr indent="0" lvl="0" marL="0" marR="0" rtl="0" algn="l">
              <a:lnSpc>
                <a:spcPct val="105000"/>
              </a:lnSpc>
              <a:spcBef>
                <a:spcPts val="1400"/>
              </a:spcBef>
              <a:spcAft>
                <a:spcPts val="0"/>
              </a:spcAft>
              <a:buNone/>
            </a:pPr>
            <a:r>
              <a:rPr lang="en" sz="1000">
                <a:solidFill>
                  <a:schemeClr val="dk1"/>
                </a:solidFill>
                <a:latin typeface="Roboto"/>
                <a:ea typeface="Roboto"/>
                <a:cs typeface="Roboto"/>
                <a:sym typeface="Roboto"/>
              </a:rPr>
              <a:t>1000 Landscapes for 1 Billion People (1000L). </a:t>
            </a:r>
            <a:r>
              <a:rPr i="1" lang="en" sz="1000">
                <a:solidFill>
                  <a:schemeClr val="dk1"/>
                </a:solidFill>
                <a:latin typeface="Roboto"/>
                <a:ea typeface="Roboto"/>
                <a:cs typeface="Roboto"/>
                <a:sym typeface="Roboto"/>
              </a:rPr>
              <a:t>Landscape Narratives</a:t>
            </a:r>
            <a:r>
              <a:rPr lang="en" sz="1000">
                <a:solidFill>
                  <a:schemeClr val="dk1"/>
                </a:solidFill>
                <a:latin typeface="Roboto"/>
                <a:ea typeface="Roboto"/>
                <a:cs typeface="Roboto"/>
                <a:sym typeface="Roboto"/>
              </a:rPr>
              <a:t>. Part of the Learning Modules for Integrated Landscape Management (ILM). </a:t>
            </a:r>
            <a:r>
              <a:rPr lang="en" sz="1000" u="sng">
                <a:solidFill>
                  <a:srgbClr val="3155A6"/>
                </a:solidFill>
                <a:latin typeface="Roboto"/>
                <a:ea typeface="Roboto"/>
                <a:cs typeface="Roboto"/>
                <a:sym typeface="Roboto"/>
                <a:hlinkClick r:id="rId8">
                  <a:extLst>
                    <a:ext uri="{A12FA001-AC4F-418D-AE19-62706E023703}">
                      <ahyp:hlinkClr val="tx"/>
                    </a:ext>
                  </a:extLst>
                </a:hlinkClick>
              </a:rPr>
              <a:t>https://landscapes.global/capacity-strengthening-for-landscape-leadership-learning-modules-for-ilm/</a:t>
            </a:r>
            <a:endParaRPr sz="1000">
              <a:solidFill>
                <a:schemeClr val="dk1"/>
              </a:solidFill>
              <a:latin typeface="Roboto"/>
              <a:ea typeface="Roboto"/>
              <a:cs typeface="Roboto"/>
              <a:sym typeface="Roboto"/>
            </a:endParaRPr>
          </a:p>
          <a:p>
            <a:pPr indent="0" lvl="0" marL="0" rtl="0" algn="l">
              <a:lnSpc>
                <a:spcPct val="105000"/>
              </a:lnSpc>
              <a:spcBef>
                <a:spcPts val="1400"/>
              </a:spcBef>
              <a:spcAft>
                <a:spcPts val="0"/>
              </a:spcAft>
              <a:buNone/>
            </a:pPr>
            <a:r>
              <a:rPr lang="en" sz="1000">
                <a:solidFill>
                  <a:schemeClr val="dk1"/>
                </a:solidFill>
                <a:latin typeface="Roboto"/>
                <a:ea typeface="Roboto"/>
                <a:cs typeface="Roboto"/>
                <a:sym typeface="Roboto"/>
              </a:rPr>
              <a:t>Miner, Cynthia L.; Sands, Yasmeen; Pierre, Hugo (eds.) (2014). </a:t>
            </a:r>
            <a:r>
              <a:rPr i="1" lang="en" sz="1000">
                <a:solidFill>
                  <a:schemeClr val="dk1"/>
                </a:solidFill>
                <a:latin typeface="Roboto"/>
                <a:ea typeface="Roboto"/>
                <a:cs typeface="Roboto"/>
                <a:sym typeface="Roboto"/>
              </a:rPr>
              <a:t>Communicating Forest Science</a:t>
            </a:r>
            <a:r>
              <a:rPr lang="en" sz="1000">
                <a:solidFill>
                  <a:schemeClr val="dk1"/>
                </a:solidFill>
                <a:latin typeface="Roboto"/>
                <a:ea typeface="Roboto"/>
                <a:cs typeface="Roboto"/>
                <a:sym typeface="Roboto"/>
              </a:rPr>
              <a:t>. IUFRO Communications &amp; Public Relations Working Party and IUFRO Special Programme for Development of Capacities (IUFRO-SPDC). Vienna, Austria. 185 p.</a:t>
            </a:r>
            <a:endParaRPr sz="1000">
              <a:solidFill>
                <a:schemeClr val="dk1"/>
              </a:solidFill>
              <a:latin typeface="Roboto"/>
              <a:ea typeface="Roboto"/>
              <a:cs typeface="Roboto"/>
              <a:sym typeface="Roboto"/>
            </a:endParaRPr>
          </a:p>
        </p:txBody>
      </p:sp>
      <p:sp>
        <p:nvSpPr>
          <p:cNvPr id="255" name="Google Shape;255;p34"/>
          <p:cNvSpPr/>
          <p:nvPr/>
        </p:nvSpPr>
        <p:spPr>
          <a:xfrm flipH="1" rot="10800000">
            <a:off x="-364350" y="-112600"/>
            <a:ext cx="1232400" cy="12561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256" name="Google Shape;256;p34"/>
          <p:cNvSpPr txBox="1"/>
          <p:nvPr/>
        </p:nvSpPr>
        <p:spPr>
          <a:xfrm>
            <a:off x="959250" y="339975"/>
            <a:ext cx="5827200" cy="55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2400">
                <a:solidFill>
                  <a:srgbClr val="3155A6"/>
                </a:solidFill>
                <a:latin typeface="Roboto"/>
                <a:ea typeface="Roboto"/>
                <a:cs typeface="Roboto"/>
                <a:sym typeface="Roboto"/>
              </a:rPr>
              <a:t>References and Additional Resources</a:t>
            </a:r>
            <a:endParaRPr b="1" sz="2400">
              <a:solidFill>
                <a:srgbClr val="3155A6"/>
              </a:solidFill>
              <a:latin typeface="Roboto"/>
              <a:ea typeface="Roboto"/>
              <a:cs typeface="Roboto"/>
              <a:sym typeface="Roboto"/>
            </a:endParaRPr>
          </a:p>
        </p:txBody>
      </p:sp>
      <p:sp>
        <p:nvSpPr>
          <p:cNvPr id="257" name="Google Shape;257;p34"/>
          <p:cNvSpPr txBox="1"/>
          <p:nvPr/>
        </p:nvSpPr>
        <p:spPr>
          <a:xfrm>
            <a:off x="193591" y="185455"/>
            <a:ext cx="536400" cy="708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200"/>
              </a:spcAft>
              <a:buNone/>
            </a:pPr>
            <a:r>
              <a:rPr b="1" lang="en" sz="3400">
                <a:solidFill>
                  <a:srgbClr val="FFFFFF"/>
                </a:solidFill>
                <a:latin typeface="Roboto"/>
                <a:ea typeface="Roboto"/>
                <a:cs typeface="Roboto"/>
                <a:sym typeface="Roboto"/>
              </a:rPr>
              <a:t>7</a:t>
            </a:r>
            <a:endParaRPr sz="34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5"/>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35"/>
          <p:cNvSpPr/>
          <p:nvPr/>
        </p:nvSpPr>
        <p:spPr>
          <a:xfrm flipH="1" rot="10800000">
            <a:off x="-364350" y="-112600"/>
            <a:ext cx="1232400" cy="12561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264" name="Google Shape;264;p35"/>
          <p:cNvSpPr/>
          <p:nvPr/>
        </p:nvSpPr>
        <p:spPr>
          <a:xfrm>
            <a:off x="0" y="4690000"/>
            <a:ext cx="6837000" cy="5396700"/>
          </a:xfrm>
          <a:prstGeom prst="round1Rect">
            <a:avLst>
              <a:gd fmla="val 50000" name="adj"/>
            </a:avLst>
          </a:prstGeom>
          <a:solidFill>
            <a:srgbClr val="3155A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 </a:t>
            </a:r>
            <a:endParaRPr/>
          </a:p>
        </p:txBody>
      </p:sp>
      <p:sp>
        <p:nvSpPr>
          <p:cNvPr id="265" name="Google Shape;265;p35"/>
          <p:cNvSpPr txBox="1"/>
          <p:nvPr/>
        </p:nvSpPr>
        <p:spPr>
          <a:xfrm>
            <a:off x="968800" y="325792"/>
            <a:ext cx="5866500" cy="49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b="1" lang="en" sz="2500">
                <a:solidFill>
                  <a:srgbClr val="3155A6"/>
                </a:solidFill>
                <a:latin typeface="Roboto"/>
                <a:ea typeface="Roboto"/>
                <a:cs typeface="Roboto"/>
                <a:sym typeface="Roboto"/>
              </a:rPr>
              <a:t>Ideas for a Learning Session</a:t>
            </a:r>
            <a:endParaRPr b="1" sz="2500">
              <a:solidFill>
                <a:srgbClr val="3155A6"/>
              </a:solidFill>
              <a:latin typeface="Roboto"/>
              <a:ea typeface="Roboto"/>
              <a:cs typeface="Roboto"/>
              <a:sym typeface="Roboto"/>
            </a:endParaRPr>
          </a:p>
        </p:txBody>
      </p:sp>
      <p:sp>
        <p:nvSpPr>
          <p:cNvPr id="266" name="Google Shape;266;p35"/>
          <p:cNvSpPr txBox="1"/>
          <p:nvPr/>
        </p:nvSpPr>
        <p:spPr>
          <a:xfrm>
            <a:off x="977700" y="5163400"/>
            <a:ext cx="3918000" cy="30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000">
                <a:solidFill>
                  <a:schemeClr val="lt1"/>
                </a:solidFill>
                <a:latin typeface="Roboto"/>
                <a:ea typeface="Roboto"/>
                <a:cs typeface="Roboto"/>
                <a:sym typeface="Roboto"/>
              </a:rPr>
              <a:t>Expected Learning Outcomes</a:t>
            </a:r>
            <a:endParaRPr b="1" sz="2000">
              <a:solidFill>
                <a:schemeClr val="lt1"/>
              </a:solidFill>
              <a:latin typeface="Roboto"/>
              <a:ea typeface="Roboto"/>
              <a:cs typeface="Roboto"/>
              <a:sym typeface="Roboto"/>
            </a:endParaRPr>
          </a:p>
          <a:p>
            <a:pPr indent="0" lvl="0" marL="0" rtl="0" algn="l">
              <a:lnSpc>
                <a:spcPct val="115000"/>
              </a:lnSpc>
              <a:spcBef>
                <a:spcPts val="1000"/>
              </a:spcBef>
              <a:spcAft>
                <a:spcPts val="0"/>
              </a:spcAft>
              <a:buNone/>
            </a:pPr>
            <a:r>
              <a:rPr lang="en" sz="1300">
                <a:solidFill>
                  <a:schemeClr val="lt1"/>
                </a:solidFill>
                <a:latin typeface="Roboto"/>
                <a:ea typeface="Roboto"/>
                <a:cs typeface="Roboto"/>
                <a:sym typeface="Roboto"/>
              </a:rPr>
              <a:t>After this session, participants will be able to:</a:t>
            </a:r>
            <a:endParaRPr sz="1300">
              <a:solidFill>
                <a:schemeClr val="lt1"/>
              </a:solidFill>
              <a:latin typeface="Roboto"/>
              <a:ea typeface="Roboto"/>
              <a:cs typeface="Roboto"/>
              <a:sym typeface="Roboto"/>
            </a:endParaRPr>
          </a:p>
          <a:p>
            <a:pPr indent="-311150" lvl="0" marL="457200" rtl="0" algn="l">
              <a:lnSpc>
                <a:spcPct val="115000"/>
              </a:lnSpc>
              <a:spcBef>
                <a:spcPts val="1000"/>
              </a:spcBef>
              <a:spcAft>
                <a:spcPts val="0"/>
              </a:spcAft>
              <a:buClr>
                <a:schemeClr val="lt1"/>
              </a:buClr>
              <a:buSzPts val="1300"/>
              <a:buFont typeface="Roboto"/>
              <a:buAutoNum type="arabicPeriod"/>
            </a:pPr>
            <a:r>
              <a:rPr lang="en" sz="1300">
                <a:solidFill>
                  <a:schemeClr val="lt1"/>
                </a:solidFill>
                <a:latin typeface="Roboto"/>
                <a:ea typeface="Roboto"/>
                <a:cs typeface="Roboto"/>
                <a:sym typeface="Roboto"/>
              </a:rPr>
              <a:t>Recognize the strategic role of communication in ILM.</a:t>
            </a:r>
            <a:endParaRPr sz="1300">
              <a:solidFill>
                <a:schemeClr val="lt1"/>
              </a:solidFill>
              <a:latin typeface="Roboto"/>
              <a:ea typeface="Roboto"/>
              <a:cs typeface="Roboto"/>
              <a:sym typeface="Roboto"/>
            </a:endParaRPr>
          </a:p>
          <a:p>
            <a:pPr indent="-311150" lvl="0" marL="457200" rtl="0" algn="l">
              <a:lnSpc>
                <a:spcPct val="115000"/>
              </a:lnSpc>
              <a:spcBef>
                <a:spcPts val="1000"/>
              </a:spcBef>
              <a:spcAft>
                <a:spcPts val="0"/>
              </a:spcAft>
              <a:buClr>
                <a:schemeClr val="lt1"/>
              </a:buClr>
              <a:buSzPts val="1300"/>
              <a:buFont typeface="Roboto"/>
              <a:buAutoNum type="arabicPeriod"/>
            </a:pPr>
            <a:r>
              <a:rPr lang="en" sz="1300">
                <a:solidFill>
                  <a:schemeClr val="lt1"/>
                </a:solidFill>
                <a:latin typeface="Roboto"/>
                <a:ea typeface="Roboto"/>
                <a:cs typeface="Roboto"/>
                <a:sym typeface="Roboto"/>
              </a:rPr>
              <a:t>Identify communication objectives and the other key components of a communication strategy, applying them to their own context.</a:t>
            </a:r>
            <a:endParaRPr sz="1300">
              <a:solidFill>
                <a:schemeClr val="lt1"/>
              </a:solidFill>
              <a:latin typeface="Roboto"/>
              <a:ea typeface="Roboto"/>
              <a:cs typeface="Roboto"/>
              <a:sym typeface="Roboto"/>
            </a:endParaRPr>
          </a:p>
          <a:p>
            <a:pPr indent="-311150" lvl="0" marL="457200" rtl="0" algn="l">
              <a:lnSpc>
                <a:spcPct val="115000"/>
              </a:lnSpc>
              <a:spcBef>
                <a:spcPts val="1000"/>
              </a:spcBef>
              <a:spcAft>
                <a:spcPts val="1000"/>
              </a:spcAft>
              <a:buClr>
                <a:schemeClr val="lt1"/>
              </a:buClr>
              <a:buSzPts val="1300"/>
              <a:buFont typeface="Roboto"/>
              <a:buAutoNum type="arabicPeriod"/>
            </a:pPr>
            <a:r>
              <a:rPr lang="en" sz="1300">
                <a:solidFill>
                  <a:schemeClr val="lt1"/>
                </a:solidFill>
                <a:latin typeface="Roboto"/>
                <a:ea typeface="Roboto"/>
                <a:cs typeface="Roboto"/>
                <a:sym typeface="Roboto"/>
              </a:rPr>
              <a:t>Collaboratively develop a draft Communication Canvas to guide concrete communication actions.</a:t>
            </a:r>
            <a:endParaRPr sz="1300">
              <a:solidFill>
                <a:schemeClr val="lt1"/>
              </a:solidFill>
              <a:latin typeface="Roboto"/>
              <a:ea typeface="Roboto"/>
              <a:cs typeface="Roboto"/>
              <a:sym typeface="Roboto"/>
            </a:endParaRPr>
          </a:p>
        </p:txBody>
      </p:sp>
      <p:sp>
        <p:nvSpPr>
          <p:cNvPr id="267" name="Google Shape;267;p35"/>
          <p:cNvSpPr txBox="1"/>
          <p:nvPr/>
        </p:nvSpPr>
        <p:spPr>
          <a:xfrm>
            <a:off x="0" y="185450"/>
            <a:ext cx="868200" cy="70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3400">
                <a:solidFill>
                  <a:srgbClr val="FFFFFF"/>
                </a:solidFill>
                <a:latin typeface="Roboto"/>
                <a:ea typeface="Roboto"/>
                <a:cs typeface="Roboto"/>
                <a:sym typeface="Roboto"/>
              </a:rPr>
              <a:t>8</a:t>
            </a:r>
            <a:endParaRPr sz="3400">
              <a:solidFill>
                <a:srgbClr val="FFFFFF"/>
              </a:solidFill>
            </a:endParaRPr>
          </a:p>
        </p:txBody>
      </p:sp>
      <p:pic>
        <p:nvPicPr>
          <p:cNvPr id="268" name="Google Shape;268;p35" title="IMG_2118.jpg"/>
          <p:cNvPicPr preferRelativeResize="0"/>
          <p:nvPr/>
        </p:nvPicPr>
        <p:blipFill rotWithShape="1">
          <a:blip r:embed="rId3">
            <a:alphaModFix/>
          </a:blip>
          <a:srcRect b="0" l="12503" r="12495" t="0"/>
          <a:stretch/>
        </p:blipFill>
        <p:spPr>
          <a:xfrm>
            <a:off x="5169000" y="3077525"/>
            <a:ext cx="2697000" cy="2697000"/>
          </a:xfrm>
          <a:prstGeom prst="round2DiagRect">
            <a:avLst>
              <a:gd fmla="val 50000" name="adj1"/>
              <a:gd fmla="val 0" name="adj2"/>
            </a:avLst>
          </a:prstGeom>
          <a:noFill/>
          <a:ln>
            <a:noFill/>
          </a:ln>
        </p:spPr>
      </p:pic>
      <p:sp>
        <p:nvSpPr>
          <p:cNvPr id="269" name="Google Shape;269;p35"/>
          <p:cNvSpPr txBox="1"/>
          <p:nvPr/>
        </p:nvSpPr>
        <p:spPr>
          <a:xfrm>
            <a:off x="968800" y="1083642"/>
            <a:ext cx="3918000" cy="2966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Roboto"/>
                <a:ea typeface="Roboto"/>
                <a:cs typeface="Roboto"/>
                <a:sym typeface="Roboto"/>
              </a:rPr>
              <a:t>This facilitation guide accompanies the Strategic Communication for Integrated Landscape Management module and provides practical guidance for conducting interactive and participatory sessions. Its purpose is to strengthen the capacities of landscape stakeholders to understand and apply </a:t>
            </a:r>
            <a:r>
              <a:rPr b="1" lang="en" sz="1200">
                <a:solidFill>
                  <a:schemeClr val="dk1"/>
                </a:solidFill>
                <a:latin typeface="Roboto"/>
                <a:ea typeface="Roboto"/>
                <a:cs typeface="Roboto"/>
                <a:sym typeface="Roboto"/>
              </a:rPr>
              <a:t>strategic communication</a:t>
            </a:r>
            <a:r>
              <a:rPr lang="en" sz="1200">
                <a:solidFill>
                  <a:schemeClr val="dk1"/>
                </a:solidFill>
                <a:latin typeface="Roboto"/>
                <a:ea typeface="Roboto"/>
                <a:cs typeface="Roboto"/>
                <a:sym typeface="Roboto"/>
              </a:rPr>
              <a:t> as a key tool for governance through the participatory development of a Communication Canvas.</a:t>
            </a:r>
            <a:endParaRPr sz="1200">
              <a:solidFill>
                <a:schemeClr val="dk1"/>
              </a:solidFill>
              <a:latin typeface="Roboto"/>
              <a:ea typeface="Roboto"/>
              <a:cs typeface="Roboto"/>
              <a:sym typeface="Roboto"/>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Roboto"/>
                <a:ea typeface="Roboto"/>
                <a:cs typeface="Roboto"/>
                <a:sym typeface="Roboto"/>
              </a:rPr>
              <a:t>It includes a</a:t>
            </a:r>
            <a:r>
              <a:rPr b="1" lang="en" sz="1200">
                <a:solidFill>
                  <a:schemeClr val="dk1"/>
                </a:solidFill>
                <a:latin typeface="Roboto"/>
                <a:ea typeface="Roboto"/>
                <a:cs typeface="Roboto"/>
                <a:sym typeface="Roboto"/>
              </a:rPr>
              <a:t> sample workshop agenda</a:t>
            </a:r>
            <a:r>
              <a:rPr lang="en" sz="1200">
                <a:solidFill>
                  <a:schemeClr val="dk1"/>
                </a:solidFill>
                <a:latin typeface="Roboto"/>
                <a:ea typeface="Roboto"/>
                <a:cs typeface="Roboto"/>
                <a:sym typeface="Roboto"/>
              </a:rPr>
              <a:t>; however, facilitators can adapt the timing, activities, and sequence according to the specific context, participants, and cultural setting.</a:t>
            </a:r>
            <a:endParaRPr sz="1200">
              <a:solidFill>
                <a:schemeClr val="dk1"/>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36" title="IMG_1637.jpeg"/>
          <p:cNvPicPr preferRelativeResize="0"/>
          <p:nvPr/>
        </p:nvPicPr>
        <p:blipFill rotWithShape="1">
          <a:blip r:embed="rId3">
            <a:alphaModFix/>
          </a:blip>
          <a:srcRect b="9156" l="0" r="0" t="9164"/>
          <a:stretch/>
        </p:blipFill>
        <p:spPr>
          <a:xfrm>
            <a:off x="985550" y="5895200"/>
            <a:ext cx="6795900" cy="4163100"/>
          </a:xfrm>
          <a:prstGeom prst="round2DiagRect">
            <a:avLst>
              <a:gd fmla="val 0" name="adj1"/>
              <a:gd fmla="val 28725" name="adj2"/>
            </a:avLst>
          </a:prstGeom>
          <a:noFill/>
          <a:ln>
            <a:noFill/>
          </a:ln>
        </p:spPr>
      </p:pic>
      <p:sp>
        <p:nvSpPr>
          <p:cNvPr id="275" name="Google Shape;275;p36"/>
          <p:cNvSpPr txBox="1"/>
          <p:nvPr/>
        </p:nvSpPr>
        <p:spPr>
          <a:xfrm>
            <a:off x="995700" y="958625"/>
            <a:ext cx="5827200" cy="427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solidFill>
                  <a:schemeClr val="dk1"/>
                </a:solidFill>
                <a:latin typeface="Roboto"/>
                <a:ea typeface="Roboto"/>
                <a:cs typeface="Roboto"/>
                <a:sym typeface="Roboto"/>
              </a:rPr>
              <a:t>This workshop is designed for the landscape partnership and other key stakeholders in the landscape who contribute—or could contribute—to the governance and collective action process. It uses a participatory methodology that values both technical knowledge and local experience.</a:t>
            </a:r>
            <a:endParaRPr sz="12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200">
                <a:solidFill>
                  <a:schemeClr val="dk1"/>
                </a:solidFill>
                <a:latin typeface="Roboto"/>
                <a:ea typeface="Roboto"/>
                <a:cs typeface="Roboto"/>
                <a:sym typeface="Roboto"/>
              </a:rPr>
              <a:t>The workshop begins with reflection activities to explore how communication is already present in the landscape and how it influences coordination, trust, and decision-making. Building on these reflections, participants collectively develop an understanding of the fundamental concepts of strategic communication and its relevance to ILM.</a:t>
            </a:r>
            <a:endParaRPr sz="12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200">
                <a:solidFill>
                  <a:schemeClr val="dk1"/>
                </a:solidFill>
                <a:latin typeface="Roboto"/>
                <a:ea typeface="Roboto"/>
                <a:cs typeface="Roboto"/>
                <a:sym typeface="Roboto"/>
              </a:rPr>
              <a:t>The workshop then moves into a practical phase, in which participants define communication objectives and collaboratively develop a Communication Canvas with all its components: audiences, messages, channels, key partners, activities, resources, etc.</a:t>
            </a:r>
            <a:endParaRPr sz="12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200">
                <a:solidFill>
                  <a:schemeClr val="dk1"/>
                </a:solidFill>
                <a:latin typeface="Roboto"/>
                <a:ea typeface="Roboto"/>
                <a:cs typeface="Roboto"/>
                <a:sym typeface="Roboto"/>
              </a:rPr>
              <a:t>Finally, the workshop concludes with an exchange of proposals, lessons learned, and next steps for continuing to strengthen collaboration across the landscape.</a:t>
            </a:r>
            <a:endParaRPr sz="1200">
              <a:solidFill>
                <a:schemeClr val="dk1"/>
              </a:solidFill>
              <a:latin typeface="Roboto"/>
              <a:ea typeface="Roboto"/>
              <a:cs typeface="Roboto"/>
              <a:sym typeface="Roboto"/>
            </a:endParaRPr>
          </a:p>
          <a:p>
            <a:pPr indent="0" lvl="0" marL="0" rtl="0" algn="l">
              <a:lnSpc>
                <a:spcPct val="115000"/>
              </a:lnSpc>
              <a:spcBef>
                <a:spcPts val="1200"/>
              </a:spcBef>
              <a:spcAft>
                <a:spcPts val="1200"/>
              </a:spcAft>
              <a:buNone/>
            </a:pPr>
            <a:r>
              <a:rPr lang="en" sz="1200">
                <a:solidFill>
                  <a:schemeClr val="dk1"/>
                </a:solidFill>
                <a:latin typeface="Roboto"/>
                <a:ea typeface="Roboto"/>
                <a:cs typeface="Roboto"/>
                <a:sym typeface="Roboto"/>
              </a:rPr>
              <a:t>The proposed workshop is designed to be delivered over six hours; however, it is recommended that the timing be adapted to the participants’ circumstances and availability, while avoiding making the session either too compressed or unnecessarily long.</a:t>
            </a:r>
            <a:endParaRPr sz="1200">
              <a:solidFill>
                <a:schemeClr val="dk1"/>
              </a:solidFill>
              <a:latin typeface="Roboto"/>
              <a:ea typeface="Roboto"/>
              <a:cs typeface="Roboto"/>
              <a:sym typeface="Roboto"/>
            </a:endParaRPr>
          </a:p>
        </p:txBody>
      </p:sp>
      <p:sp>
        <p:nvSpPr>
          <p:cNvPr id="276" name="Google Shape;276;p36"/>
          <p:cNvSpPr txBox="1"/>
          <p:nvPr/>
        </p:nvSpPr>
        <p:spPr>
          <a:xfrm>
            <a:off x="968800" y="452425"/>
            <a:ext cx="58272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Strategic Communication Workshop for ILM</a:t>
            </a:r>
            <a:endParaRPr sz="1100">
              <a:solidFill>
                <a:schemeClr val="dk1"/>
              </a:solidFill>
              <a:latin typeface="Roboto"/>
              <a:ea typeface="Roboto"/>
              <a:cs typeface="Roboto"/>
              <a:sym typeface="Roboto"/>
            </a:endParaRPr>
          </a:p>
        </p:txBody>
      </p:sp>
      <p:sp>
        <p:nvSpPr>
          <p:cNvPr id="277" name="Google Shape;277;p36"/>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7"/>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83" name="Google Shape;283;p37"/>
          <p:cNvGraphicFramePr/>
          <p:nvPr/>
        </p:nvGraphicFramePr>
        <p:xfrm>
          <a:off x="968800" y="975119"/>
          <a:ext cx="3000000" cy="3000000"/>
        </p:xfrm>
        <a:graphic>
          <a:graphicData uri="http://schemas.openxmlformats.org/drawingml/2006/table">
            <a:tbl>
              <a:tblPr>
                <a:noFill/>
                <a:tableStyleId>{8148C0BC-E3FA-42A1-90B2-282CCA0717F7}</a:tableStyleId>
              </a:tblPr>
              <a:tblGrid>
                <a:gridCol w="986050"/>
                <a:gridCol w="3285850"/>
                <a:gridCol w="889725"/>
                <a:gridCol w="665575"/>
              </a:tblGrid>
              <a:tr h="365775">
                <a:tc>
                  <a:txBody>
                    <a:bodyPr/>
                    <a:lstStyle/>
                    <a:p>
                      <a:pPr indent="0" lvl="0" marL="0" rtl="0" algn="l">
                        <a:spcBef>
                          <a:spcPts val="0"/>
                        </a:spcBef>
                        <a:spcAft>
                          <a:spcPts val="0"/>
                        </a:spcAft>
                        <a:buNone/>
                      </a:pPr>
                      <a:r>
                        <a:rPr b="1" lang="en" sz="1200">
                          <a:solidFill>
                            <a:srgbClr val="FFFFFF"/>
                          </a:solidFill>
                          <a:latin typeface="Roboto"/>
                          <a:ea typeface="Roboto"/>
                          <a:cs typeface="Roboto"/>
                          <a:sym typeface="Roboto"/>
                        </a:rPr>
                        <a:t>Objective</a:t>
                      </a:r>
                      <a:endParaRPr b="1" sz="1200">
                        <a:solidFill>
                          <a:srgbClr val="FFFFFF"/>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c>
                  <a:txBody>
                    <a:bodyPr/>
                    <a:lstStyle/>
                    <a:p>
                      <a:pPr indent="0" lvl="0" marL="0" rtl="0" algn="l">
                        <a:spcBef>
                          <a:spcPts val="0"/>
                        </a:spcBef>
                        <a:spcAft>
                          <a:spcPts val="0"/>
                        </a:spcAft>
                        <a:buNone/>
                      </a:pPr>
                      <a:r>
                        <a:rPr b="1" lang="en" sz="1200">
                          <a:solidFill>
                            <a:srgbClr val="FFFFFF"/>
                          </a:solidFill>
                          <a:latin typeface="Roboto"/>
                          <a:ea typeface="Roboto"/>
                          <a:cs typeface="Roboto"/>
                          <a:sym typeface="Roboto"/>
                        </a:rPr>
                        <a:t>Activity Description</a:t>
                      </a:r>
                      <a:endParaRPr b="1" sz="1200">
                        <a:solidFill>
                          <a:srgbClr val="FFFFFF"/>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c>
                  <a:txBody>
                    <a:bodyPr/>
                    <a:lstStyle/>
                    <a:p>
                      <a:pPr indent="0" lvl="0" marL="0" rtl="0" algn="ctr">
                        <a:spcBef>
                          <a:spcPts val="0"/>
                        </a:spcBef>
                        <a:spcAft>
                          <a:spcPts val="0"/>
                        </a:spcAft>
                        <a:buNone/>
                      </a:pPr>
                      <a:r>
                        <a:rPr b="1" lang="en" sz="1200">
                          <a:solidFill>
                            <a:srgbClr val="FFFFFF"/>
                          </a:solidFill>
                          <a:latin typeface="Roboto"/>
                          <a:ea typeface="Roboto"/>
                          <a:cs typeface="Roboto"/>
                          <a:sym typeface="Roboto"/>
                        </a:rPr>
                        <a:t>Materials</a:t>
                      </a:r>
                      <a:endParaRPr b="1" sz="1200">
                        <a:solidFill>
                          <a:srgbClr val="FFFFFF"/>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c>
                  <a:txBody>
                    <a:bodyPr/>
                    <a:lstStyle/>
                    <a:p>
                      <a:pPr indent="0" lvl="0" marL="0" rtl="0" algn="l">
                        <a:spcBef>
                          <a:spcPts val="0"/>
                        </a:spcBef>
                        <a:spcAft>
                          <a:spcPts val="0"/>
                        </a:spcAft>
                        <a:buNone/>
                      </a:pPr>
                      <a:r>
                        <a:rPr b="1" lang="en" sz="1200">
                          <a:solidFill>
                            <a:srgbClr val="FFFFFF"/>
                          </a:solidFill>
                          <a:latin typeface="Roboto"/>
                          <a:ea typeface="Roboto"/>
                          <a:cs typeface="Roboto"/>
                          <a:sym typeface="Roboto"/>
                        </a:rPr>
                        <a:t>Time</a:t>
                      </a:r>
                      <a:endParaRPr b="1" sz="1200">
                        <a:solidFill>
                          <a:srgbClr val="FFFFFF"/>
                        </a:solidFill>
                        <a:latin typeface="Roboto"/>
                        <a:ea typeface="Roboto"/>
                        <a:cs typeface="Roboto"/>
                        <a:sym typeface="Roboto"/>
                      </a:endParaRPr>
                    </a:p>
                  </a:txBody>
                  <a:tcPr marT="91425" marB="91425" marR="0"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r>
              <a:tr h="1112950">
                <a:tc>
                  <a:txBody>
                    <a:bodyPr/>
                    <a:lstStyle/>
                    <a:p>
                      <a:pPr indent="0" lvl="0" marL="0" rtl="0" algn="l">
                        <a:spcBef>
                          <a:spcPts val="0"/>
                        </a:spcBef>
                        <a:spcAft>
                          <a:spcPts val="0"/>
                        </a:spcAft>
                        <a:buNone/>
                      </a:pPr>
                      <a:r>
                        <a:rPr lang="en" sz="1000">
                          <a:latin typeface="Roboto"/>
                          <a:ea typeface="Roboto"/>
                          <a:cs typeface="Roboto"/>
                          <a:sym typeface="Roboto"/>
                        </a:rPr>
                        <a:t>Introduce the workshop and the group</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ECF8FF"/>
                    </a:solidFill>
                  </a:tcPr>
                </a:tc>
                <a:tc gridSpan="2">
                  <a:txBody>
                    <a:bodyPr/>
                    <a:lstStyle/>
                    <a:p>
                      <a:pPr indent="0" lvl="0" marL="0" rtl="0" algn="l">
                        <a:spcBef>
                          <a:spcPts val="1000"/>
                        </a:spcBef>
                        <a:spcAft>
                          <a:spcPts val="0"/>
                        </a:spcAft>
                        <a:buNone/>
                      </a:pPr>
                      <a:r>
                        <a:rPr b="1" lang="en" sz="1000">
                          <a:latin typeface="Roboto"/>
                          <a:ea typeface="Roboto"/>
                          <a:cs typeface="Roboto"/>
                          <a:sym typeface="Roboto"/>
                        </a:rPr>
                        <a:t>Activity 1: Introduction and Opening</a:t>
                      </a:r>
                      <a:endParaRPr b="1" sz="1000">
                        <a:latin typeface="Roboto"/>
                        <a:ea typeface="Roboto"/>
                        <a:cs typeface="Roboto"/>
                        <a:sym typeface="Roboto"/>
                      </a:endParaRPr>
                    </a:p>
                    <a:p>
                      <a:pPr indent="0" lvl="0" marL="0" rtl="0" algn="l">
                        <a:spcBef>
                          <a:spcPts val="0"/>
                        </a:spcBef>
                        <a:spcAft>
                          <a:spcPts val="0"/>
                        </a:spcAft>
                        <a:buNone/>
                      </a:pPr>
                      <a:r>
                        <a:t/>
                      </a:r>
                      <a:endParaRPr b="1" sz="500">
                        <a:latin typeface="Roboto"/>
                        <a:ea typeface="Roboto"/>
                        <a:cs typeface="Roboto"/>
                        <a:sym typeface="Roboto"/>
                      </a:endParaRPr>
                    </a:p>
                    <a:p>
                      <a:pPr indent="0" lvl="0" marL="0" rtl="0" algn="l">
                        <a:spcBef>
                          <a:spcPts val="0"/>
                        </a:spcBef>
                        <a:spcAft>
                          <a:spcPts val="0"/>
                        </a:spcAft>
                        <a:buNone/>
                      </a:pPr>
                      <a:r>
                        <a:rPr lang="en" sz="1000">
                          <a:solidFill>
                            <a:schemeClr val="dk1"/>
                          </a:solidFill>
                          <a:latin typeface="Roboto"/>
                          <a:ea typeface="Roboto"/>
                          <a:cs typeface="Roboto"/>
                          <a:sym typeface="Roboto"/>
                        </a:rPr>
                        <a:t>DESCRIPTION: Present the workshop objectives, agenda, ground rules, and facilitation team. Then, conduct an activity to help participants get to know one another and feel comfortable. Many options can be found online, such as the “web” activity, identifying with animals, or simply introducing themselves.</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hMerge="1"/>
                <a:tc>
                  <a:txBody>
                    <a:bodyPr/>
                    <a:lstStyle/>
                    <a:p>
                      <a:pPr indent="0" lvl="0" marL="0" rtl="0" algn="l">
                        <a:spcBef>
                          <a:spcPts val="0"/>
                        </a:spcBef>
                        <a:spcAft>
                          <a:spcPts val="0"/>
                        </a:spcAft>
                        <a:buNone/>
                      </a:pPr>
                      <a:r>
                        <a:rPr lang="en" sz="1000">
                          <a:latin typeface="Roboto"/>
                          <a:ea typeface="Roboto"/>
                          <a:cs typeface="Roboto"/>
                          <a:sym typeface="Roboto"/>
                        </a:rPr>
                        <a:t>15 min</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r>
              <a:tr h="1199475">
                <a:tc>
                  <a:txBody>
                    <a:bodyPr/>
                    <a:lstStyle/>
                    <a:p>
                      <a:pPr indent="0" lvl="0" marL="0" marR="0" rtl="0" algn="l">
                        <a:spcBef>
                          <a:spcPts val="0"/>
                        </a:spcBef>
                        <a:spcAft>
                          <a:spcPts val="0"/>
                        </a:spcAft>
                        <a:buNone/>
                      </a:pPr>
                      <a:r>
                        <a:rPr lang="en" sz="1000">
                          <a:latin typeface="Roboto"/>
                          <a:ea typeface="Roboto"/>
                          <a:cs typeface="Roboto"/>
                          <a:sym typeface="Roboto"/>
                        </a:rPr>
                        <a:t>Connect with our landscape’s communication experience</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ECF8FF"/>
                    </a:solidFill>
                  </a:tcPr>
                </a:tc>
                <a:tc>
                  <a:txBody>
                    <a:bodyPr/>
                    <a:lstStyle/>
                    <a:p>
                      <a:pPr indent="0" lvl="0" marL="0" rtl="0" algn="l">
                        <a:spcBef>
                          <a:spcPts val="0"/>
                        </a:spcBef>
                        <a:spcAft>
                          <a:spcPts val="0"/>
                        </a:spcAft>
                        <a:buNone/>
                      </a:pPr>
                      <a:r>
                        <a:rPr b="1" lang="en" sz="1000">
                          <a:latin typeface="Roboto"/>
                          <a:ea typeface="Roboto"/>
                          <a:cs typeface="Roboto"/>
                          <a:sym typeface="Roboto"/>
                        </a:rPr>
                        <a:t>Activity 2: Recognizing Communication </a:t>
                      </a:r>
                      <a:endParaRPr b="1" sz="1000">
                        <a:latin typeface="Roboto"/>
                        <a:ea typeface="Roboto"/>
                        <a:cs typeface="Roboto"/>
                        <a:sym typeface="Roboto"/>
                      </a:endParaRPr>
                    </a:p>
                    <a:p>
                      <a:pPr indent="0" lvl="0" marL="0" rtl="0" algn="l">
                        <a:spcBef>
                          <a:spcPts val="0"/>
                        </a:spcBef>
                        <a:spcAft>
                          <a:spcPts val="0"/>
                        </a:spcAft>
                        <a:buNone/>
                      </a:pPr>
                      <a:r>
                        <a:t/>
                      </a:r>
                      <a:endParaRPr sz="500">
                        <a:latin typeface="Roboto"/>
                        <a:ea typeface="Roboto"/>
                        <a:cs typeface="Roboto"/>
                        <a:sym typeface="Roboto"/>
                      </a:endParaRPr>
                    </a:p>
                    <a:p>
                      <a:pPr indent="0" lvl="0" marL="0" rtl="0" algn="l">
                        <a:spcBef>
                          <a:spcPts val="0"/>
                        </a:spcBef>
                        <a:spcAft>
                          <a:spcPts val="0"/>
                        </a:spcAft>
                        <a:buNone/>
                      </a:pPr>
                      <a:r>
                        <a:rPr lang="en" sz="1000">
                          <a:solidFill>
                            <a:schemeClr val="dk1"/>
                          </a:solidFill>
                          <a:latin typeface="Roboto"/>
                          <a:ea typeface="Roboto"/>
                          <a:cs typeface="Roboto"/>
                          <a:sym typeface="Roboto"/>
                        </a:rPr>
                        <a:t>DESCRIPTION: Ask the group: </a:t>
                      </a:r>
                      <a:r>
                        <a:rPr i="1" lang="en" sz="1000">
                          <a:solidFill>
                            <a:schemeClr val="dk1"/>
                          </a:solidFill>
                          <a:latin typeface="Roboto"/>
                          <a:ea typeface="Roboto"/>
                          <a:cs typeface="Roboto"/>
                          <a:sym typeface="Roboto"/>
                        </a:rPr>
                        <a:t>In what spaces or situations does communication take place in the landscape? Who communicates with whom, and for what purpose? </a:t>
                      </a:r>
                      <a:r>
                        <a:rPr lang="en" sz="1000">
                          <a:solidFill>
                            <a:schemeClr val="dk1"/>
                          </a:solidFill>
                          <a:latin typeface="Roboto"/>
                          <a:ea typeface="Roboto"/>
                          <a:cs typeface="Roboto"/>
                          <a:sym typeface="Roboto"/>
                        </a:rPr>
                        <a:t>Record responses on flipchart paper and group them into two broad categories:</a:t>
                      </a:r>
                      <a:endParaRPr sz="1000">
                        <a:solidFill>
                          <a:schemeClr val="dk1"/>
                        </a:solidFill>
                        <a:latin typeface="Roboto"/>
                        <a:ea typeface="Roboto"/>
                        <a:cs typeface="Roboto"/>
                        <a:sym typeface="Roboto"/>
                      </a:endParaRPr>
                    </a:p>
                    <a:p>
                      <a:pPr indent="-177800" lvl="0" marL="17145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Internal communication: among stakeholders in the landscape partnership or initiative (coordination, meetings, decisions, organization).</a:t>
                      </a:r>
                      <a:endParaRPr sz="1000">
                        <a:solidFill>
                          <a:schemeClr val="dk1"/>
                        </a:solidFill>
                        <a:latin typeface="Roboto"/>
                        <a:ea typeface="Roboto"/>
                        <a:cs typeface="Roboto"/>
                        <a:sym typeface="Roboto"/>
                      </a:endParaRPr>
                    </a:p>
                    <a:p>
                      <a:pPr indent="-177800" lvl="0" marL="17145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External communication: with other stakeholders within or outside the landscape (local communities, authorities, media, funders, etc.).</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1000">
                        <a:solidFill>
                          <a:schemeClr val="dk1"/>
                        </a:solidFill>
                        <a:latin typeface="Roboto"/>
                        <a:ea typeface="Roboto"/>
                        <a:cs typeface="Roboto"/>
                        <a:sym typeface="Roboto"/>
                      </a:endParaRPr>
                    </a:p>
                    <a:p>
                      <a:pPr indent="0" lvl="0" marL="0" rtl="0" algn="l">
                        <a:spcBef>
                          <a:spcPts val="0"/>
                        </a:spcBef>
                        <a:spcAft>
                          <a:spcPts val="0"/>
                        </a:spcAft>
                        <a:buNone/>
                      </a:pPr>
                      <a:r>
                        <a:rPr lang="en" sz="1000">
                          <a:solidFill>
                            <a:schemeClr val="dk1"/>
                          </a:solidFill>
                          <a:latin typeface="Roboto"/>
                          <a:ea typeface="Roboto"/>
                          <a:cs typeface="Roboto"/>
                          <a:sym typeface="Roboto"/>
                        </a:rPr>
                        <a:t>The plenary discussion can conclude with questions such as: Which of these types of communication do we use more? Which do we pay less attention to? What happens when one of them fails?</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1000">
                        <a:solidFill>
                          <a:schemeClr val="dk1"/>
                        </a:solidFill>
                        <a:latin typeface="Roboto"/>
                        <a:ea typeface="Roboto"/>
                        <a:cs typeface="Roboto"/>
                        <a:sym typeface="Roboto"/>
                      </a:endParaRPr>
                    </a:p>
                    <a:p>
                      <a:pPr indent="0" lvl="0" marL="0" rtl="0" algn="l">
                        <a:spcBef>
                          <a:spcPts val="0"/>
                        </a:spcBef>
                        <a:spcAft>
                          <a:spcPts val="0"/>
                        </a:spcAft>
                        <a:buNone/>
                      </a:pPr>
                      <a:r>
                        <a:rPr lang="en" sz="1000">
                          <a:solidFill>
                            <a:schemeClr val="dk1"/>
                          </a:solidFill>
                          <a:latin typeface="Roboto"/>
                          <a:ea typeface="Roboto"/>
                          <a:cs typeface="Roboto"/>
                          <a:sym typeface="Roboto"/>
                        </a:rPr>
                        <a:t>FACILITATION TIPS:</a:t>
                      </a:r>
                      <a:endParaRPr sz="1000">
                        <a:solidFill>
                          <a:schemeClr val="dk1"/>
                        </a:solidFill>
                        <a:latin typeface="Roboto"/>
                        <a:ea typeface="Roboto"/>
                        <a:cs typeface="Roboto"/>
                        <a:sym typeface="Roboto"/>
                      </a:endParaRPr>
                    </a:p>
                    <a:p>
                      <a:pPr indent="-177800" lvl="0" marL="17145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Ensure that everyone has an opportunity to speak and highlight the diversity of responses.</a:t>
                      </a:r>
                      <a:endParaRPr sz="1000">
                        <a:solidFill>
                          <a:schemeClr val="dk1"/>
                        </a:solidFill>
                        <a:latin typeface="Roboto"/>
                        <a:ea typeface="Roboto"/>
                        <a:cs typeface="Roboto"/>
                        <a:sym typeface="Roboto"/>
                      </a:endParaRPr>
                    </a:p>
                    <a:p>
                      <a:pPr indent="-177800" lvl="0" marL="17145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Brainstorm as a group or have participants write ideas individually on cards (one idea per card).</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Flipchart paper and individual cards</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30 min</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r>
              <a:tr h="1199475">
                <a:tc>
                  <a:txBody>
                    <a:bodyPr/>
                    <a:lstStyle/>
                    <a:p>
                      <a:pPr indent="0" lvl="0" marL="0" rtl="0" algn="l">
                        <a:spcBef>
                          <a:spcPts val="0"/>
                        </a:spcBef>
                        <a:spcAft>
                          <a:spcPts val="0"/>
                        </a:spcAft>
                        <a:buNone/>
                      </a:pPr>
                      <a:r>
                        <a:rPr lang="en" sz="1000">
                          <a:latin typeface="Roboto"/>
                          <a:ea typeface="Roboto"/>
                          <a:cs typeface="Roboto"/>
                          <a:sym typeface="Roboto"/>
                        </a:rPr>
                        <a:t>Align communication concepts</a:t>
                      </a:r>
                      <a:endParaRPr sz="1000">
                        <a:latin typeface="Roboto"/>
                        <a:ea typeface="Roboto"/>
                        <a:cs typeface="Roboto"/>
                        <a:sym typeface="Roboto"/>
                      </a:endParaRPr>
                    </a:p>
                  </a:txBody>
                  <a:tcPr marT="91425" marB="91425" marR="45700" marL="45700">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ECF8FF"/>
                    </a:solidFill>
                  </a:tcPr>
                </a:tc>
                <a:tc>
                  <a:txBody>
                    <a:bodyPr/>
                    <a:lstStyle/>
                    <a:p>
                      <a:pPr indent="0" lvl="0" marL="0" rtl="0" algn="l">
                        <a:spcBef>
                          <a:spcPts val="0"/>
                        </a:spcBef>
                        <a:spcAft>
                          <a:spcPts val="0"/>
                        </a:spcAft>
                        <a:buNone/>
                      </a:pPr>
                      <a:r>
                        <a:rPr b="1" lang="en" sz="1000">
                          <a:latin typeface="Roboto"/>
                          <a:ea typeface="Roboto"/>
                          <a:cs typeface="Roboto"/>
                          <a:sym typeface="Roboto"/>
                        </a:rPr>
                        <a:t>Activity 3: What Is Communication?</a:t>
                      </a:r>
                      <a:endParaRPr b="1" sz="1000">
                        <a:latin typeface="Roboto"/>
                        <a:ea typeface="Roboto"/>
                        <a:cs typeface="Roboto"/>
                        <a:sym typeface="Roboto"/>
                      </a:endParaRPr>
                    </a:p>
                    <a:p>
                      <a:pPr indent="0" lvl="0" marL="0" rtl="0" algn="l">
                        <a:spcBef>
                          <a:spcPts val="0"/>
                        </a:spcBef>
                        <a:spcAft>
                          <a:spcPts val="0"/>
                        </a:spcAft>
                        <a:buNone/>
                      </a:pPr>
                      <a:r>
                        <a:t/>
                      </a:r>
                      <a:endParaRPr sz="500">
                        <a:latin typeface="Roboto"/>
                        <a:ea typeface="Roboto"/>
                        <a:cs typeface="Roboto"/>
                        <a:sym typeface="Roboto"/>
                      </a:endParaRPr>
                    </a:p>
                    <a:p>
                      <a:pPr indent="0" lvl="0" marL="0" rtl="0" algn="l">
                        <a:spcBef>
                          <a:spcPts val="0"/>
                        </a:spcBef>
                        <a:spcAft>
                          <a:spcPts val="0"/>
                        </a:spcAft>
                        <a:buNone/>
                      </a:pPr>
                      <a:r>
                        <a:rPr lang="en" sz="1000">
                          <a:solidFill>
                            <a:schemeClr val="dk1"/>
                          </a:solidFill>
                          <a:latin typeface="Roboto"/>
                          <a:ea typeface="Roboto"/>
                          <a:cs typeface="Roboto"/>
                          <a:sym typeface="Roboto"/>
                        </a:rPr>
                        <a:t>DESCRIPTION: Building on the previous exercise, encourage participants to identify what communication is, as well as what internal and external communication mean. After four or five contributions, the facilitator presents the final definitions to build a shared understanding.</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Slides with definitions</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10 min</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r>
              <a:tr h="1199475">
                <a:tc>
                  <a:txBody>
                    <a:bodyPr/>
                    <a:lstStyle/>
                    <a:p>
                      <a:pPr indent="0" lvl="0" marL="0" rtl="0" algn="l">
                        <a:spcBef>
                          <a:spcPts val="0"/>
                        </a:spcBef>
                        <a:spcAft>
                          <a:spcPts val="0"/>
                        </a:spcAft>
                        <a:buNone/>
                      </a:pPr>
                      <a:r>
                        <a:rPr lang="en" sz="1000">
                          <a:latin typeface="Roboto"/>
                          <a:ea typeface="Roboto"/>
                          <a:cs typeface="Roboto"/>
                          <a:sym typeface="Roboto"/>
                        </a:rPr>
                        <a:t>Reflect on the strategic importance of communication for collective action in ILM</a:t>
                      </a:r>
                      <a:endParaRPr sz="1000">
                        <a:latin typeface="Roboto"/>
                        <a:ea typeface="Roboto"/>
                        <a:cs typeface="Roboto"/>
                        <a:sym typeface="Roboto"/>
                      </a:endParaRPr>
                    </a:p>
                  </a:txBody>
                  <a:tcPr marT="91425" marB="91425" marR="0" marL="45700">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ECF8FF"/>
                    </a:solidFill>
                  </a:tcPr>
                </a:tc>
                <a:tc>
                  <a:txBody>
                    <a:bodyPr/>
                    <a:lstStyle/>
                    <a:p>
                      <a:pPr indent="0" lvl="0" marL="0" rtl="0" algn="l">
                        <a:spcBef>
                          <a:spcPts val="0"/>
                        </a:spcBef>
                        <a:spcAft>
                          <a:spcPts val="0"/>
                        </a:spcAft>
                        <a:buNone/>
                      </a:pPr>
                      <a:r>
                        <a:rPr b="1" lang="en" sz="1000">
                          <a:latin typeface="Roboto"/>
                          <a:ea typeface="Roboto"/>
                          <a:cs typeface="Roboto"/>
                          <a:sym typeface="Roboto"/>
                        </a:rPr>
                        <a:t>Activity 4: Blind Drawing Activity</a:t>
                      </a:r>
                      <a:endParaRPr b="1" sz="1000">
                        <a:latin typeface="Roboto"/>
                        <a:ea typeface="Roboto"/>
                        <a:cs typeface="Roboto"/>
                        <a:sym typeface="Roboto"/>
                      </a:endParaRPr>
                    </a:p>
                    <a:p>
                      <a:pPr indent="0" lvl="0" marL="0" rtl="0" algn="l">
                        <a:spcBef>
                          <a:spcPts val="0"/>
                        </a:spcBef>
                        <a:spcAft>
                          <a:spcPts val="0"/>
                        </a:spcAft>
                        <a:buNone/>
                      </a:pPr>
                      <a:r>
                        <a:t/>
                      </a:r>
                      <a:endParaRPr sz="500">
                        <a:latin typeface="Roboto"/>
                        <a:ea typeface="Roboto"/>
                        <a:cs typeface="Roboto"/>
                        <a:sym typeface="Roboto"/>
                      </a:endParaRPr>
                    </a:p>
                    <a:p>
                      <a:pPr indent="0" lvl="0" marL="0" rtl="0" algn="l">
                        <a:spcBef>
                          <a:spcPts val="0"/>
                        </a:spcBef>
                        <a:spcAft>
                          <a:spcPts val="0"/>
                        </a:spcAft>
                        <a:buNone/>
                      </a:pPr>
                      <a:r>
                        <a:rPr lang="en" sz="1000">
                          <a:solidFill>
                            <a:schemeClr val="dk1"/>
                          </a:solidFill>
                          <a:latin typeface="Roboto"/>
                          <a:ea typeface="Roboto"/>
                          <a:cs typeface="Roboto"/>
                          <a:sym typeface="Roboto"/>
                        </a:rPr>
                        <a:t>DESCRIPTION: Randomly divide participants into pairs. Give one person in each pair a simple image and explain that they will need to give instructions to their partner. The other person must draw the image without seeing the original. Give each pair (or groups of pairs) different conditions for completing the task. </a:t>
                      </a:r>
                      <a:endParaRPr sz="1000">
                        <a:solidFill>
                          <a:schemeClr val="dk1"/>
                        </a:solidFill>
                        <a:latin typeface="Roboto"/>
                        <a:ea typeface="Roboto"/>
                        <a:cs typeface="Roboto"/>
                        <a:sym typeface="Roboto"/>
                      </a:endParaRPr>
                    </a:p>
                    <a:p>
                      <a:pPr indent="0" lvl="0" marL="0" rtl="0" algn="l">
                        <a:spcBef>
                          <a:spcPts val="0"/>
                        </a:spcBef>
                        <a:spcAft>
                          <a:spcPts val="0"/>
                        </a:spcAft>
                        <a:buNone/>
                      </a:pPr>
                      <a:r>
                        <a:rPr lang="en" sz="1000">
                          <a:solidFill>
                            <a:schemeClr val="dk1"/>
                          </a:solidFill>
                          <a:latin typeface="Roboto"/>
                          <a:ea typeface="Roboto"/>
                          <a:cs typeface="Roboto"/>
                          <a:sym typeface="Roboto"/>
                        </a:rPr>
                        <a:t>For example:</a:t>
                      </a:r>
                      <a:endParaRPr sz="1000">
                        <a:solidFill>
                          <a:schemeClr val="dk1"/>
                        </a:solidFill>
                        <a:latin typeface="Roboto"/>
                        <a:ea typeface="Roboto"/>
                        <a:cs typeface="Roboto"/>
                        <a:sym typeface="Roboto"/>
                      </a:endParaRPr>
                    </a:p>
                    <a:p>
                      <a:pPr indent="-177800" lvl="0" marL="17145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Group 1: Can only speak, but cannot ask questions.</a:t>
                      </a:r>
                      <a:endParaRPr sz="1000">
                        <a:solidFill>
                          <a:schemeClr val="dk1"/>
                        </a:solidFill>
                        <a:latin typeface="Roboto"/>
                        <a:ea typeface="Roboto"/>
                        <a:cs typeface="Roboto"/>
                        <a:sym typeface="Roboto"/>
                      </a:endParaRPr>
                    </a:p>
                    <a:p>
                      <a:pPr indent="-177800" lvl="0" marL="17145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Group 2: Cannot speak and can only use gestures.</a:t>
                      </a:r>
                      <a:endParaRPr sz="1000">
                        <a:solidFill>
                          <a:schemeClr val="dk1"/>
                        </a:solidFill>
                        <a:latin typeface="Roboto"/>
                        <a:ea typeface="Roboto"/>
                        <a:cs typeface="Roboto"/>
                        <a:sym typeface="Roboto"/>
                      </a:endParaRPr>
                    </a:p>
                    <a:p>
                      <a:pPr indent="-177800" lvl="0" marL="17145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Group 3: Can communicate freely.</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Roboto"/>
                          <a:ea typeface="Roboto"/>
                          <a:cs typeface="Roboto"/>
                          <a:sym typeface="Roboto"/>
                        </a:rPr>
                        <a:t>Images, drawing paper, and colored markers</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45 min</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r>
            </a:tbl>
          </a:graphicData>
        </a:graphic>
      </p:graphicFrame>
      <p:sp>
        <p:nvSpPr>
          <p:cNvPr id="284" name="Google Shape;284;p37"/>
          <p:cNvSpPr txBox="1"/>
          <p:nvPr/>
        </p:nvSpPr>
        <p:spPr>
          <a:xfrm>
            <a:off x="903110" y="452425"/>
            <a:ext cx="58272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rgbClr val="00A34B"/>
                </a:solidFill>
                <a:latin typeface="Roboto"/>
                <a:ea typeface="Roboto"/>
                <a:cs typeface="Roboto"/>
                <a:sym typeface="Roboto"/>
              </a:rPr>
              <a:t>Sample Workshop Agenda</a:t>
            </a:r>
            <a:endParaRPr b="1" sz="1500">
              <a:solidFill>
                <a:srgbClr val="00A34B"/>
              </a:solidFill>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8"/>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90" name="Google Shape;290;p38"/>
          <p:cNvGraphicFramePr/>
          <p:nvPr/>
        </p:nvGraphicFramePr>
        <p:xfrm>
          <a:off x="978300" y="726117"/>
          <a:ext cx="3000000" cy="3000000"/>
        </p:xfrm>
        <a:graphic>
          <a:graphicData uri="http://schemas.openxmlformats.org/drawingml/2006/table">
            <a:tbl>
              <a:tblPr>
                <a:noFill/>
                <a:tableStyleId>{8148C0BC-E3FA-42A1-90B2-282CCA0717F7}</a:tableStyleId>
              </a:tblPr>
              <a:tblGrid>
                <a:gridCol w="1018550"/>
                <a:gridCol w="3161475"/>
                <a:gridCol w="968575"/>
                <a:gridCol w="669100"/>
              </a:tblGrid>
              <a:tr h="345150">
                <a:tc>
                  <a:txBody>
                    <a:bodyPr/>
                    <a:lstStyle/>
                    <a:p>
                      <a:pPr indent="0" lvl="0" marL="0" rtl="0" algn="l">
                        <a:spcBef>
                          <a:spcPts val="0"/>
                        </a:spcBef>
                        <a:spcAft>
                          <a:spcPts val="0"/>
                        </a:spcAft>
                        <a:buNone/>
                      </a:pPr>
                      <a:r>
                        <a:rPr b="1" lang="en" sz="1200">
                          <a:solidFill>
                            <a:srgbClr val="FFFFFF"/>
                          </a:solidFill>
                          <a:latin typeface="Roboto"/>
                          <a:ea typeface="Roboto"/>
                          <a:cs typeface="Roboto"/>
                          <a:sym typeface="Roboto"/>
                        </a:rPr>
                        <a:t>Objective</a:t>
                      </a:r>
                      <a:endParaRPr b="1" sz="1200">
                        <a:solidFill>
                          <a:srgbClr val="FFFFFF"/>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c>
                  <a:txBody>
                    <a:bodyPr/>
                    <a:lstStyle/>
                    <a:p>
                      <a:pPr indent="0" lvl="0" marL="0" rtl="0" algn="l">
                        <a:spcBef>
                          <a:spcPts val="0"/>
                        </a:spcBef>
                        <a:spcAft>
                          <a:spcPts val="0"/>
                        </a:spcAft>
                        <a:buNone/>
                      </a:pPr>
                      <a:r>
                        <a:rPr b="1" lang="en" sz="1200">
                          <a:solidFill>
                            <a:srgbClr val="FFFFFF"/>
                          </a:solidFill>
                          <a:latin typeface="Roboto"/>
                          <a:ea typeface="Roboto"/>
                          <a:cs typeface="Roboto"/>
                          <a:sym typeface="Roboto"/>
                        </a:rPr>
                        <a:t>Activity Description</a:t>
                      </a:r>
                      <a:endParaRPr b="1" sz="1200">
                        <a:solidFill>
                          <a:srgbClr val="FFFFFF"/>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c>
                  <a:txBody>
                    <a:bodyPr/>
                    <a:lstStyle/>
                    <a:p>
                      <a:pPr indent="0" lvl="0" marL="0" rtl="0" algn="ctr">
                        <a:spcBef>
                          <a:spcPts val="0"/>
                        </a:spcBef>
                        <a:spcAft>
                          <a:spcPts val="0"/>
                        </a:spcAft>
                        <a:buNone/>
                      </a:pPr>
                      <a:r>
                        <a:rPr b="1" lang="en" sz="1200">
                          <a:solidFill>
                            <a:srgbClr val="FFFFFF"/>
                          </a:solidFill>
                          <a:latin typeface="Roboto"/>
                          <a:ea typeface="Roboto"/>
                          <a:cs typeface="Roboto"/>
                          <a:sym typeface="Roboto"/>
                        </a:rPr>
                        <a:t>Materials</a:t>
                      </a:r>
                      <a:endParaRPr b="1" sz="1200">
                        <a:solidFill>
                          <a:srgbClr val="FFFFFF"/>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c>
                  <a:txBody>
                    <a:bodyPr/>
                    <a:lstStyle/>
                    <a:p>
                      <a:pPr indent="0" lvl="0" marL="0" rtl="0" algn="l">
                        <a:spcBef>
                          <a:spcPts val="0"/>
                        </a:spcBef>
                        <a:spcAft>
                          <a:spcPts val="0"/>
                        </a:spcAft>
                        <a:buNone/>
                      </a:pPr>
                      <a:r>
                        <a:rPr b="1" lang="en" sz="1200">
                          <a:solidFill>
                            <a:srgbClr val="FFFFFF"/>
                          </a:solidFill>
                          <a:latin typeface="Roboto"/>
                          <a:ea typeface="Roboto"/>
                          <a:cs typeface="Roboto"/>
                          <a:sym typeface="Roboto"/>
                        </a:rPr>
                        <a:t>Time</a:t>
                      </a:r>
                      <a:endParaRPr b="1" sz="1200">
                        <a:solidFill>
                          <a:srgbClr val="FFFFFF"/>
                        </a:solidFill>
                        <a:latin typeface="Roboto"/>
                        <a:ea typeface="Roboto"/>
                        <a:cs typeface="Roboto"/>
                        <a:sym typeface="Roboto"/>
                      </a:endParaRPr>
                    </a:p>
                  </a:txBody>
                  <a:tcPr marT="91425" marB="91425" marR="0"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r>
              <a:tr h="3983900">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Reflect on the strategic importance of communication for collective action in ILM</a:t>
                      </a:r>
                      <a:endParaRPr sz="1000">
                        <a:latin typeface="Roboto"/>
                        <a:ea typeface="Roboto"/>
                        <a:cs typeface="Roboto"/>
                        <a:sym typeface="Roboto"/>
                      </a:endParaRPr>
                    </a:p>
                  </a:txBody>
                  <a:tcPr marT="91425" marB="91425" marR="45700" marL="45700">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ECF8FF"/>
                    </a:solidFill>
                  </a:tcPr>
                </a:tc>
                <a:tc>
                  <a:txBody>
                    <a:bodyPr/>
                    <a:lstStyle/>
                    <a:p>
                      <a:pPr indent="0" lvl="0" marL="0" rtl="0" algn="l">
                        <a:spcBef>
                          <a:spcPts val="0"/>
                        </a:spcBef>
                        <a:spcAft>
                          <a:spcPts val="0"/>
                        </a:spcAft>
                        <a:buNone/>
                      </a:pPr>
                      <a:r>
                        <a:rPr b="1" lang="en" sz="1000">
                          <a:latin typeface="Roboto"/>
                          <a:ea typeface="Roboto"/>
                          <a:cs typeface="Roboto"/>
                          <a:sym typeface="Roboto"/>
                        </a:rPr>
                        <a:t>Activity 4 (continued): Blind Drawing Activity</a:t>
                      </a:r>
                      <a:endParaRPr b="1" sz="1000">
                        <a:latin typeface="Roboto"/>
                        <a:ea typeface="Roboto"/>
                        <a:cs typeface="Roboto"/>
                        <a:sym typeface="Roboto"/>
                      </a:endParaRPr>
                    </a:p>
                    <a:p>
                      <a:pPr indent="0" lvl="0" marL="0" rtl="0" algn="l">
                        <a:spcBef>
                          <a:spcPts val="0"/>
                        </a:spcBef>
                        <a:spcAft>
                          <a:spcPts val="0"/>
                        </a:spcAft>
                        <a:buNone/>
                      </a:pPr>
                      <a:r>
                        <a:t/>
                      </a:r>
                      <a:endParaRPr sz="500">
                        <a:latin typeface="Roboto"/>
                        <a:ea typeface="Roboto"/>
                        <a:cs typeface="Roboto"/>
                        <a:sym typeface="Roboto"/>
                      </a:endParaRPr>
                    </a:p>
                    <a:p>
                      <a:pPr indent="0" lvl="0" marL="0" rtl="0" algn="l">
                        <a:spcBef>
                          <a:spcPts val="500"/>
                        </a:spcBef>
                        <a:spcAft>
                          <a:spcPts val="0"/>
                        </a:spcAft>
                        <a:buClr>
                          <a:schemeClr val="dk1"/>
                        </a:buClr>
                        <a:buSzPts val="1100"/>
                        <a:buFont typeface="Arial"/>
                        <a:buNone/>
                      </a:pPr>
                      <a:r>
                        <a:rPr lang="en" sz="1000">
                          <a:solidFill>
                            <a:schemeClr val="dk1"/>
                          </a:solidFill>
                          <a:latin typeface="Roboto"/>
                          <a:ea typeface="Roboto"/>
                          <a:cs typeface="Roboto"/>
                          <a:sym typeface="Roboto"/>
                        </a:rPr>
                        <a:t>At the end, participants compare their drawings and reflect on how they felt, the difficulties they encountered, what helped them achieve better results, etc.</a:t>
                      </a:r>
                      <a:endParaRPr sz="1000">
                        <a:solidFill>
                          <a:schemeClr val="dk1"/>
                        </a:solidFill>
                        <a:latin typeface="Roboto"/>
                        <a:ea typeface="Roboto"/>
                        <a:cs typeface="Roboto"/>
                        <a:sym typeface="Roboto"/>
                      </a:endParaRPr>
                    </a:p>
                    <a:p>
                      <a:pPr indent="0" lvl="0" marL="0" rtl="0" algn="l">
                        <a:spcBef>
                          <a:spcPts val="500"/>
                        </a:spcBef>
                        <a:spcAft>
                          <a:spcPts val="0"/>
                        </a:spcAft>
                        <a:buClr>
                          <a:schemeClr val="dk1"/>
                        </a:buClr>
                        <a:buSzPts val="1100"/>
                        <a:buFont typeface="Arial"/>
                        <a:buNone/>
                      </a:pPr>
                      <a:r>
                        <a:rPr lang="en" sz="1000">
                          <a:solidFill>
                            <a:schemeClr val="dk1"/>
                          </a:solidFill>
                          <a:latin typeface="Roboto"/>
                          <a:ea typeface="Roboto"/>
                          <a:cs typeface="Roboto"/>
                          <a:sym typeface="Roboto"/>
                        </a:rPr>
                        <a:t>To conclude, connect the exercise to experiences in the landscape:</a:t>
                      </a:r>
                      <a:endParaRPr sz="1000">
                        <a:solidFill>
                          <a:schemeClr val="dk1"/>
                        </a:solidFill>
                        <a:latin typeface="Roboto"/>
                        <a:ea typeface="Roboto"/>
                        <a:cs typeface="Roboto"/>
                        <a:sym typeface="Roboto"/>
                      </a:endParaRPr>
                    </a:p>
                    <a:p>
                      <a:pPr indent="0" lvl="0" marL="0" rtl="0" algn="l">
                        <a:spcBef>
                          <a:spcPts val="500"/>
                        </a:spcBef>
                        <a:spcAft>
                          <a:spcPts val="0"/>
                        </a:spcAft>
                        <a:buClr>
                          <a:schemeClr val="dk1"/>
                        </a:buClr>
                        <a:buSzPts val="1100"/>
                        <a:buFont typeface="Arial"/>
                        <a:buNone/>
                      </a:pPr>
                      <a:r>
                        <a:rPr i="1" lang="en" sz="1000">
                          <a:solidFill>
                            <a:schemeClr val="dk1"/>
                          </a:solidFill>
                          <a:latin typeface="Roboto"/>
                          <a:ea typeface="Roboto"/>
                          <a:cs typeface="Roboto"/>
                          <a:sym typeface="Roboto"/>
                        </a:rPr>
                        <a:t>What happens when landscape stakeholders do not share clear information?</a:t>
                      </a:r>
                      <a:endParaRPr i="1" sz="1000">
                        <a:solidFill>
                          <a:schemeClr val="dk1"/>
                        </a:solidFill>
                        <a:latin typeface="Roboto"/>
                        <a:ea typeface="Roboto"/>
                        <a:cs typeface="Roboto"/>
                        <a:sym typeface="Roboto"/>
                      </a:endParaRPr>
                    </a:p>
                    <a:p>
                      <a:pPr indent="0" lvl="0" marL="0" rtl="0" algn="l">
                        <a:spcBef>
                          <a:spcPts val="500"/>
                        </a:spcBef>
                        <a:spcAft>
                          <a:spcPts val="0"/>
                        </a:spcAft>
                        <a:buClr>
                          <a:schemeClr val="dk1"/>
                        </a:buClr>
                        <a:buSzPts val="1100"/>
                        <a:buFont typeface="Arial"/>
                        <a:buNone/>
                      </a:pPr>
                      <a:r>
                        <a:rPr i="1" lang="en" sz="1000">
                          <a:solidFill>
                            <a:schemeClr val="dk1"/>
                          </a:solidFill>
                          <a:latin typeface="Roboto"/>
                          <a:ea typeface="Roboto"/>
                          <a:cs typeface="Roboto"/>
                          <a:sym typeface="Roboto"/>
                        </a:rPr>
                        <a:t>How does this affect coordination among organizations and sectors?</a:t>
                      </a:r>
                      <a:endParaRPr i="1" sz="1000">
                        <a:solidFill>
                          <a:schemeClr val="dk1"/>
                        </a:solidFill>
                        <a:latin typeface="Roboto"/>
                        <a:ea typeface="Roboto"/>
                        <a:cs typeface="Roboto"/>
                        <a:sym typeface="Roboto"/>
                      </a:endParaRPr>
                    </a:p>
                    <a:p>
                      <a:pPr indent="0" lvl="0" marL="0" rtl="0" algn="l">
                        <a:spcBef>
                          <a:spcPts val="500"/>
                        </a:spcBef>
                        <a:spcAft>
                          <a:spcPts val="0"/>
                        </a:spcAft>
                        <a:buClr>
                          <a:schemeClr val="dk1"/>
                        </a:buClr>
                        <a:buSzPts val="1100"/>
                        <a:buFont typeface="Arial"/>
                        <a:buNone/>
                      </a:pPr>
                      <a:r>
                        <a:rPr i="1" lang="en" sz="1000">
                          <a:solidFill>
                            <a:schemeClr val="dk1"/>
                          </a:solidFill>
                          <a:latin typeface="Roboto"/>
                          <a:ea typeface="Roboto"/>
                          <a:cs typeface="Roboto"/>
                          <a:sym typeface="Roboto"/>
                        </a:rPr>
                        <a:t>What happens to trust when messages are confusing or contradictory?</a:t>
                      </a:r>
                      <a:endParaRPr i="1" sz="1000">
                        <a:solidFill>
                          <a:schemeClr val="dk1"/>
                        </a:solidFill>
                        <a:latin typeface="Roboto"/>
                        <a:ea typeface="Roboto"/>
                        <a:cs typeface="Roboto"/>
                        <a:sym typeface="Roboto"/>
                      </a:endParaRPr>
                    </a:p>
                    <a:p>
                      <a:pPr indent="0" lvl="0" marL="0" rtl="0" algn="l">
                        <a:spcBef>
                          <a:spcPts val="500"/>
                        </a:spcBef>
                        <a:spcAft>
                          <a:spcPts val="0"/>
                        </a:spcAft>
                        <a:buClr>
                          <a:schemeClr val="dk1"/>
                        </a:buClr>
                        <a:buSzPts val="1100"/>
                        <a:buFont typeface="Arial"/>
                        <a:buNone/>
                      </a:pPr>
                      <a:r>
                        <a:rPr i="1" lang="en" sz="1000">
                          <a:solidFill>
                            <a:schemeClr val="dk1"/>
                          </a:solidFill>
                          <a:latin typeface="Roboto"/>
                          <a:ea typeface="Roboto"/>
                          <a:cs typeface="Roboto"/>
                          <a:sym typeface="Roboto"/>
                        </a:rPr>
                        <a:t>How does this affect the ability to act together in response to challenges in the landscape?</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i="1" sz="5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lang="en" sz="1000">
                          <a:solidFill>
                            <a:schemeClr val="dk1"/>
                          </a:solidFill>
                          <a:latin typeface="Roboto"/>
                          <a:ea typeface="Roboto"/>
                          <a:cs typeface="Roboto"/>
                          <a:sym typeface="Roboto"/>
                        </a:rPr>
                        <a:t>Suggested key messages to reinforce:</a:t>
                      </a:r>
                      <a:endParaRPr sz="1000">
                        <a:solidFill>
                          <a:schemeClr val="dk1"/>
                        </a:solidFill>
                        <a:latin typeface="Roboto"/>
                        <a:ea typeface="Roboto"/>
                        <a:cs typeface="Roboto"/>
                        <a:sym typeface="Roboto"/>
                      </a:endParaRPr>
                    </a:p>
                    <a:p>
                      <a:pPr indent="-177800" lvl="0" marL="171450" rtl="0" algn="l">
                        <a:lnSpc>
                          <a:spcPct val="10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In ILM, communication is not just about sharing information: it is essential for building trust, coordinating actions, and sustaining collective action over time.</a:t>
                      </a:r>
                      <a:endParaRPr sz="1000">
                        <a:solidFill>
                          <a:schemeClr val="dk1"/>
                        </a:solidFill>
                        <a:latin typeface="Roboto"/>
                        <a:ea typeface="Roboto"/>
                        <a:cs typeface="Roboto"/>
                        <a:sym typeface="Roboto"/>
                      </a:endParaRPr>
                    </a:p>
                    <a:p>
                      <a:pPr indent="-177800" lvl="0" marL="171450" rtl="0" algn="l">
                        <a:lnSpc>
                          <a:spcPct val="10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Unclear or uncoordinated communication can create confusion, conflict, or inaction, weakening governance processes.</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Images, drawing paper, colored markers, and slides with key messages</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45 min</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r>
              <a:tr h="3875200">
                <a:tc>
                  <a:txBody>
                    <a:bodyPr/>
                    <a:lstStyle/>
                    <a:p>
                      <a:pPr indent="0" lvl="0" marL="0" rtl="0" algn="l">
                        <a:spcBef>
                          <a:spcPts val="0"/>
                        </a:spcBef>
                        <a:spcAft>
                          <a:spcPts val="0"/>
                        </a:spcAft>
                        <a:buNone/>
                      </a:pPr>
                      <a:r>
                        <a:rPr lang="en" sz="1000">
                          <a:latin typeface="Roboto"/>
                          <a:ea typeface="Roboto"/>
                          <a:cs typeface="Roboto"/>
                          <a:sym typeface="Roboto"/>
                        </a:rPr>
                        <a:t>Define what we want to achieve through communication (objectives)</a:t>
                      </a:r>
                      <a:endParaRPr sz="1000">
                        <a:solidFill>
                          <a:schemeClr val="dk1"/>
                        </a:solidFill>
                        <a:latin typeface="Roboto"/>
                        <a:ea typeface="Roboto"/>
                        <a:cs typeface="Roboto"/>
                        <a:sym typeface="Roboto"/>
                      </a:endParaRPr>
                    </a:p>
                  </a:txBody>
                  <a:tcPr marT="91425" marB="91425" marR="45700" marL="45700">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ECF8FF"/>
                    </a:solidFill>
                  </a:tcPr>
                </a:tc>
                <a:tc>
                  <a:txBody>
                    <a:bodyPr/>
                    <a:lstStyle/>
                    <a:p>
                      <a:pPr indent="0" lvl="0" marL="0" rtl="0" algn="l">
                        <a:lnSpc>
                          <a:spcPct val="115000"/>
                        </a:lnSpc>
                        <a:spcBef>
                          <a:spcPts val="0"/>
                        </a:spcBef>
                        <a:spcAft>
                          <a:spcPts val="0"/>
                        </a:spcAft>
                        <a:buNone/>
                      </a:pPr>
                      <a:r>
                        <a:rPr b="1" lang="en" sz="1000">
                          <a:latin typeface="Roboto"/>
                          <a:ea typeface="Roboto"/>
                          <a:cs typeface="Roboto"/>
                          <a:sym typeface="Roboto"/>
                        </a:rPr>
                        <a:t>Activity 5: Communication Objectives</a:t>
                      </a:r>
                      <a:endParaRPr b="1" sz="1000">
                        <a:latin typeface="Roboto"/>
                        <a:ea typeface="Roboto"/>
                        <a:cs typeface="Roboto"/>
                        <a:sym typeface="Roboto"/>
                      </a:endParaRPr>
                    </a:p>
                    <a:p>
                      <a:pPr indent="0" lvl="0" marL="0" rtl="0" algn="l">
                        <a:lnSpc>
                          <a:spcPct val="115000"/>
                        </a:lnSpc>
                        <a:spcBef>
                          <a:spcPts val="0"/>
                        </a:spcBef>
                        <a:spcAft>
                          <a:spcPts val="0"/>
                        </a:spcAft>
                        <a:buNone/>
                      </a:pPr>
                      <a:r>
                        <a:t/>
                      </a:r>
                      <a:endParaRPr b="1" sz="500">
                        <a:latin typeface="Roboto"/>
                        <a:ea typeface="Roboto"/>
                        <a:cs typeface="Roboto"/>
                        <a:sym typeface="Roboto"/>
                      </a:endParaRPr>
                    </a:p>
                    <a:p>
                      <a:pPr indent="0" lvl="0" marL="0" rtl="0" algn="l">
                        <a:lnSpc>
                          <a:spcPct val="115000"/>
                        </a:lnSpc>
                        <a:spcBef>
                          <a:spcPts val="0"/>
                        </a:spcBef>
                        <a:spcAft>
                          <a:spcPts val="0"/>
                        </a:spcAft>
                        <a:buNone/>
                      </a:pPr>
                      <a:r>
                        <a:rPr lang="en" sz="1000">
                          <a:solidFill>
                            <a:schemeClr val="dk1"/>
                          </a:solidFill>
                          <a:latin typeface="Roboto"/>
                          <a:ea typeface="Roboto"/>
                          <a:cs typeface="Roboto"/>
                          <a:sym typeface="Roboto"/>
                        </a:rPr>
                        <a:t>DESCRIPTION: Transition from the previous exercise to this new section:</a:t>
                      </a:r>
                      <a:endParaRPr sz="10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i="1" lang="en" sz="1000">
                          <a:solidFill>
                            <a:schemeClr val="dk1"/>
                          </a:solidFill>
                          <a:latin typeface="Roboto"/>
                          <a:ea typeface="Roboto"/>
                          <a:cs typeface="Roboto"/>
                          <a:sym typeface="Roboto"/>
                        </a:rPr>
                        <a:t>“If we want our ‘drawings’ (our actions in the landscape) to turn out better, simply communicating is not enough: we need to communicate with intention. That is strategic communication.”</a:t>
                      </a:r>
                      <a:endParaRPr sz="10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000">
                          <a:solidFill>
                            <a:schemeClr val="dk1"/>
                          </a:solidFill>
                          <a:latin typeface="Roboto"/>
                          <a:ea typeface="Roboto"/>
                          <a:cs typeface="Roboto"/>
                          <a:sym typeface="Roboto"/>
                        </a:rPr>
                        <a:t>IN GROUPS, discuss:</a:t>
                      </a:r>
                      <a:endParaRPr sz="10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00">
                          <a:solidFill>
                            <a:schemeClr val="dk1"/>
                          </a:solidFill>
                          <a:latin typeface="Roboto"/>
                          <a:ea typeface="Roboto"/>
                          <a:cs typeface="Roboto"/>
                          <a:sym typeface="Roboto"/>
                        </a:rPr>
                        <a:t>a) what we want to achieve through communication;</a:t>
                      </a:r>
                      <a:endParaRPr sz="10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00">
                          <a:solidFill>
                            <a:schemeClr val="dk1"/>
                          </a:solidFill>
                          <a:latin typeface="Roboto"/>
                          <a:ea typeface="Roboto"/>
                          <a:cs typeface="Roboto"/>
                          <a:sym typeface="Roboto"/>
                        </a:rPr>
                        <a:t>b) what we want to change among stakeholders; and</a:t>
                      </a:r>
                      <a:endParaRPr sz="10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00">
                          <a:solidFill>
                            <a:schemeClr val="dk1"/>
                          </a:solidFill>
                          <a:latin typeface="Roboto"/>
                          <a:ea typeface="Roboto"/>
                          <a:cs typeface="Roboto"/>
                          <a:sym typeface="Roboto"/>
                        </a:rPr>
                        <a:t>c) how we expect them to participate.</a:t>
                      </a:r>
                      <a:endParaRPr sz="10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000">
                          <a:solidFill>
                            <a:schemeClr val="dk1"/>
                          </a:solidFill>
                          <a:latin typeface="Roboto"/>
                          <a:ea typeface="Roboto"/>
                          <a:cs typeface="Roboto"/>
                          <a:sym typeface="Roboto"/>
                        </a:rPr>
                        <a:t>Based on this discussion, each group develops 2 or 3 communication objectives.</a:t>
                      </a:r>
                      <a:endParaRPr sz="10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000">
                          <a:solidFill>
                            <a:schemeClr val="dk1"/>
                          </a:solidFill>
                          <a:latin typeface="Roboto"/>
                          <a:ea typeface="Roboto"/>
                          <a:cs typeface="Roboto"/>
                          <a:sym typeface="Roboto"/>
                        </a:rPr>
                        <a:t>IN PLENARY: Groups share their objectives and agree on 2 to 4 communication objectives for the landscape initiative.</a:t>
                      </a:r>
                      <a:endParaRPr sz="1000">
                        <a:solidFill>
                          <a:schemeClr val="dk1"/>
                        </a:solidFill>
                        <a:latin typeface="Roboto"/>
                        <a:ea typeface="Roboto"/>
                        <a:cs typeface="Roboto"/>
                        <a:sym typeface="Roboto"/>
                      </a:endParaRPr>
                    </a:p>
                    <a:p>
                      <a:pPr indent="0" lvl="0" marL="0" rtl="0" algn="l">
                        <a:lnSpc>
                          <a:spcPct val="115000"/>
                        </a:lnSpc>
                        <a:spcBef>
                          <a:spcPts val="1000"/>
                        </a:spcBef>
                        <a:spcAft>
                          <a:spcPts val="0"/>
                        </a:spcAft>
                        <a:buNone/>
                      </a:pPr>
                      <a:r>
                        <a:rPr lang="en" sz="1000">
                          <a:solidFill>
                            <a:schemeClr val="dk1"/>
                          </a:solidFill>
                          <a:latin typeface="Roboto"/>
                          <a:ea typeface="Roboto"/>
                          <a:cs typeface="Roboto"/>
                          <a:sym typeface="Roboto"/>
                        </a:rPr>
                        <a:t>FACILITATION TIP: Guide participants toward responses that reflect concrete changes.</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Roboto"/>
                          <a:ea typeface="Roboto"/>
                          <a:cs typeface="Roboto"/>
                          <a:sym typeface="Roboto"/>
                        </a:rPr>
                        <a:t>Cards, pens or markers, flipchart paper, and guiding questions</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50 min</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9"/>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96" name="Google Shape;296;p39"/>
          <p:cNvGraphicFramePr/>
          <p:nvPr/>
        </p:nvGraphicFramePr>
        <p:xfrm>
          <a:off x="947205" y="669972"/>
          <a:ext cx="3000000" cy="3000000"/>
        </p:xfrm>
        <a:graphic>
          <a:graphicData uri="http://schemas.openxmlformats.org/drawingml/2006/table">
            <a:tbl>
              <a:tblPr>
                <a:noFill/>
                <a:tableStyleId>{8148C0BC-E3FA-42A1-90B2-282CCA0717F7}</a:tableStyleId>
              </a:tblPr>
              <a:tblGrid>
                <a:gridCol w="984450"/>
                <a:gridCol w="3365175"/>
                <a:gridCol w="998625"/>
                <a:gridCol w="619950"/>
              </a:tblGrid>
              <a:tr h="361500">
                <a:tc>
                  <a:txBody>
                    <a:bodyPr/>
                    <a:lstStyle/>
                    <a:p>
                      <a:pPr indent="0" lvl="0" marL="0" rtl="0" algn="l">
                        <a:spcBef>
                          <a:spcPts val="0"/>
                        </a:spcBef>
                        <a:spcAft>
                          <a:spcPts val="0"/>
                        </a:spcAft>
                        <a:buNone/>
                      </a:pPr>
                      <a:r>
                        <a:rPr b="1" lang="en" sz="1200">
                          <a:solidFill>
                            <a:srgbClr val="FFFFFF"/>
                          </a:solidFill>
                          <a:latin typeface="Roboto"/>
                          <a:ea typeface="Roboto"/>
                          <a:cs typeface="Roboto"/>
                          <a:sym typeface="Roboto"/>
                        </a:rPr>
                        <a:t>Objective</a:t>
                      </a:r>
                      <a:endParaRPr b="1" sz="1200">
                        <a:solidFill>
                          <a:srgbClr val="FFFFFF"/>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c>
                  <a:txBody>
                    <a:bodyPr/>
                    <a:lstStyle/>
                    <a:p>
                      <a:pPr indent="0" lvl="0" marL="0" rtl="0" algn="l">
                        <a:spcBef>
                          <a:spcPts val="0"/>
                        </a:spcBef>
                        <a:spcAft>
                          <a:spcPts val="0"/>
                        </a:spcAft>
                        <a:buNone/>
                      </a:pPr>
                      <a:r>
                        <a:rPr b="1" lang="en" sz="1200">
                          <a:solidFill>
                            <a:srgbClr val="FFFFFF"/>
                          </a:solidFill>
                          <a:latin typeface="Roboto"/>
                          <a:ea typeface="Roboto"/>
                          <a:cs typeface="Roboto"/>
                          <a:sym typeface="Roboto"/>
                        </a:rPr>
                        <a:t>Activity Description</a:t>
                      </a:r>
                      <a:endParaRPr b="1" sz="1200">
                        <a:solidFill>
                          <a:srgbClr val="FFFFFF"/>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c>
                  <a:txBody>
                    <a:bodyPr/>
                    <a:lstStyle/>
                    <a:p>
                      <a:pPr indent="0" lvl="0" marL="0" rtl="0" algn="ctr">
                        <a:spcBef>
                          <a:spcPts val="0"/>
                        </a:spcBef>
                        <a:spcAft>
                          <a:spcPts val="0"/>
                        </a:spcAft>
                        <a:buNone/>
                      </a:pPr>
                      <a:r>
                        <a:rPr b="1" lang="en" sz="1200">
                          <a:solidFill>
                            <a:srgbClr val="FFFFFF"/>
                          </a:solidFill>
                          <a:latin typeface="Roboto"/>
                          <a:ea typeface="Roboto"/>
                          <a:cs typeface="Roboto"/>
                          <a:sym typeface="Roboto"/>
                        </a:rPr>
                        <a:t>Materials</a:t>
                      </a:r>
                      <a:endParaRPr b="1" sz="1200">
                        <a:solidFill>
                          <a:srgbClr val="FFFFFF"/>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c>
                  <a:txBody>
                    <a:bodyPr/>
                    <a:lstStyle/>
                    <a:p>
                      <a:pPr indent="0" lvl="0" marL="0" rtl="0" algn="l">
                        <a:spcBef>
                          <a:spcPts val="0"/>
                        </a:spcBef>
                        <a:spcAft>
                          <a:spcPts val="0"/>
                        </a:spcAft>
                        <a:buNone/>
                      </a:pPr>
                      <a:r>
                        <a:rPr b="1" lang="en" sz="1200">
                          <a:solidFill>
                            <a:srgbClr val="FFFFFF"/>
                          </a:solidFill>
                          <a:latin typeface="Roboto"/>
                          <a:ea typeface="Roboto"/>
                          <a:cs typeface="Roboto"/>
                          <a:sym typeface="Roboto"/>
                        </a:rPr>
                        <a:t>Time</a:t>
                      </a:r>
                      <a:endParaRPr b="1" sz="1200">
                        <a:solidFill>
                          <a:srgbClr val="FFFFFF"/>
                        </a:solidFill>
                        <a:latin typeface="Roboto"/>
                        <a:ea typeface="Roboto"/>
                        <a:cs typeface="Roboto"/>
                        <a:sym typeface="Roboto"/>
                      </a:endParaRPr>
                    </a:p>
                  </a:txBody>
                  <a:tcPr marT="91425" marB="91425" marR="0"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3155A6"/>
                    </a:solidFill>
                  </a:tcPr>
                </a:tc>
              </a:tr>
              <a:tr h="5412825">
                <a:tc>
                  <a:txBody>
                    <a:bodyPr/>
                    <a:lstStyle/>
                    <a:p>
                      <a:pPr indent="0" lvl="0" marL="0" rtl="0" algn="l">
                        <a:spcBef>
                          <a:spcPts val="0"/>
                        </a:spcBef>
                        <a:spcAft>
                          <a:spcPts val="0"/>
                        </a:spcAft>
                        <a:buNone/>
                      </a:pPr>
                      <a:r>
                        <a:rPr lang="en" sz="1000">
                          <a:latin typeface="Roboto"/>
                          <a:ea typeface="Roboto"/>
                          <a:cs typeface="Roboto"/>
                          <a:sym typeface="Roboto"/>
                        </a:rPr>
                        <a:t>Define the components of strategic communication</a:t>
                      </a:r>
                      <a:endParaRPr sz="1000">
                        <a:latin typeface="Roboto"/>
                        <a:ea typeface="Roboto"/>
                        <a:cs typeface="Roboto"/>
                        <a:sym typeface="Roboto"/>
                      </a:endParaRPr>
                    </a:p>
                  </a:txBody>
                  <a:tcPr marT="91425" marB="91425" marR="45700" marL="45700">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ECF8FF"/>
                    </a:solidFill>
                  </a:tcPr>
                </a:tc>
                <a:tc>
                  <a:txBody>
                    <a:bodyPr/>
                    <a:lstStyle/>
                    <a:p>
                      <a:pPr indent="0" lvl="0" marL="0" rtl="0" algn="l">
                        <a:lnSpc>
                          <a:spcPct val="115000"/>
                        </a:lnSpc>
                        <a:spcBef>
                          <a:spcPts val="1200"/>
                        </a:spcBef>
                        <a:spcAft>
                          <a:spcPts val="0"/>
                        </a:spcAft>
                        <a:buNone/>
                      </a:pPr>
                      <a:r>
                        <a:rPr b="1" lang="en" sz="1000">
                          <a:latin typeface="Roboto"/>
                          <a:ea typeface="Roboto"/>
                          <a:cs typeface="Roboto"/>
                          <a:sym typeface="Roboto"/>
                        </a:rPr>
                        <a:t>Activity 6: Building the Communication Canvas</a:t>
                      </a:r>
                      <a:endParaRPr b="1" sz="1000">
                        <a:latin typeface="Roboto"/>
                        <a:ea typeface="Roboto"/>
                        <a:cs typeface="Roboto"/>
                        <a:sym typeface="Roboto"/>
                      </a:endParaRPr>
                    </a:p>
                    <a:p>
                      <a:pPr indent="0" lvl="0" marL="0" rtl="0" algn="l">
                        <a:lnSpc>
                          <a:spcPct val="115000"/>
                        </a:lnSpc>
                        <a:spcBef>
                          <a:spcPts val="0"/>
                        </a:spcBef>
                        <a:spcAft>
                          <a:spcPts val="0"/>
                        </a:spcAft>
                        <a:buNone/>
                      </a:pPr>
                      <a:r>
                        <a:t/>
                      </a:r>
                      <a:endParaRPr sz="500">
                        <a:latin typeface="Roboto"/>
                        <a:ea typeface="Roboto"/>
                        <a:cs typeface="Roboto"/>
                        <a:sym typeface="Roboto"/>
                      </a:endParaRPr>
                    </a:p>
                    <a:p>
                      <a:pPr indent="0" lvl="0" marL="0" rtl="0" algn="l">
                        <a:lnSpc>
                          <a:spcPct val="115000"/>
                        </a:lnSpc>
                        <a:spcBef>
                          <a:spcPts val="0"/>
                        </a:spcBef>
                        <a:spcAft>
                          <a:spcPts val="0"/>
                        </a:spcAft>
                        <a:buNone/>
                      </a:pPr>
                      <a:r>
                        <a:rPr lang="en" sz="1000">
                          <a:latin typeface="Roboto"/>
                          <a:ea typeface="Roboto"/>
                          <a:cs typeface="Roboto"/>
                          <a:sym typeface="Roboto"/>
                        </a:rPr>
                        <a:t>DESCRIPTION: Drawing on the information in the theoretical module, present the communication components and their definitions, using practical examples from the landscape. When discussing resources and tools, pay particular attention to human resources, their capacities, and their roles in the strategic communication process, and encourage participants to consider these when completing the Canvas. Once there is a shared understanding of the concepts, divide participants into groups and assign each group one of the agreed communication objectives. Each group should complete the communication components of the Canvas for its assigned objective.</a:t>
                      </a:r>
                      <a:endParaRPr sz="1000">
                        <a:latin typeface="Roboto"/>
                        <a:ea typeface="Roboto"/>
                        <a:cs typeface="Roboto"/>
                        <a:sym typeface="Roboto"/>
                      </a:endParaRPr>
                    </a:p>
                    <a:p>
                      <a:pPr indent="0" lvl="0" marL="0" rtl="0" algn="l">
                        <a:lnSpc>
                          <a:spcPct val="115000"/>
                        </a:lnSpc>
                        <a:spcBef>
                          <a:spcPts val="0"/>
                        </a:spcBef>
                        <a:spcAft>
                          <a:spcPts val="0"/>
                        </a:spcAft>
                        <a:buNone/>
                      </a:pPr>
                      <a:r>
                        <a:t/>
                      </a:r>
                      <a:endParaRPr sz="500">
                        <a:latin typeface="Roboto"/>
                        <a:ea typeface="Roboto"/>
                        <a:cs typeface="Roboto"/>
                        <a:sym typeface="Roboto"/>
                      </a:endParaRPr>
                    </a:p>
                    <a:p>
                      <a:pPr indent="0" lvl="0" marL="0" rtl="0" algn="l">
                        <a:lnSpc>
                          <a:spcPct val="115000"/>
                        </a:lnSpc>
                        <a:spcBef>
                          <a:spcPts val="0"/>
                        </a:spcBef>
                        <a:spcAft>
                          <a:spcPts val="0"/>
                        </a:spcAft>
                        <a:buNone/>
                      </a:pPr>
                      <a:r>
                        <a:rPr lang="en" sz="1000">
                          <a:latin typeface="Roboto"/>
                          <a:ea typeface="Roboto"/>
                          <a:cs typeface="Roboto"/>
                          <a:sym typeface="Roboto"/>
                        </a:rPr>
                        <a:t>Use the following logical sequence to complete the Canvas, guided by these questions: 1) Audiences: </a:t>
                      </a:r>
                      <a:r>
                        <a:rPr i="1" lang="en" sz="1000">
                          <a:latin typeface="Roboto"/>
                          <a:ea typeface="Roboto"/>
                          <a:cs typeface="Roboto"/>
                          <a:sym typeface="Roboto"/>
                        </a:rPr>
                        <a:t>Who do we need to engage to achieve this objective? </a:t>
                      </a:r>
                      <a:r>
                        <a:rPr lang="en" sz="1000">
                          <a:latin typeface="Roboto"/>
                          <a:ea typeface="Roboto"/>
                          <a:cs typeface="Roboto"/>
                          <a:sym typeface="Roboto"/>
                        </a:rPr>
                        <a:t>2) Messages:</a:t>
                      </a:r>
                      <a:r>
                        <a:rPr i="1" lang="en" sz="1000">
                          <a:latin typeface="Roboto"/>
                          <a:ea typeface="Roboto"/>
                          <a:cs typeface="Roboto"/>
                          <a:sym typeface="Roboto"/>
                        </a:rPr>
                        <a:t> What do we need this audience to understand, value, or do differently?</a:t>
                      </a:r>
                      <a:r>
                        <a:rPr lang="en" sz="1000">
                          <a:latin typeface="Roboto"/>
                          <a:ea typeface="Roboto"/>
                          <a:cs typeface="Roboto"/>
                          <a:sym typeface="Roboto"/>
                        </a:rPr>
                        <a:t> 3) Channels: </a:t>
                      </a:r>
                      <a:r>
                        <a:rPr i="1" lang="en" sz="1000">
                          <a:latin typeface="Roboto"/>
                          <a:ea typeface="Roboto"/>
                          <a:cs typeface="Roboto"/>
                          <a:sym typeface="Roboto"/>
                        </a:rPr>
                        <a:t>What is the best way to reach this audience? </a:t>
                      </a:r>
                      <a:r>
                        <a:rPr lang="en" sz="1000">
                          <a:latin typeface="Roboto"/>
                          <a:ea typeface="Roboto"/>
                          <a:cs typeface="Roboto"/>
                          <a:sym typeface="Roboto"/>
                        </a:rPr>
                        <a:t>4) Key partners: </a:t>
                      </a:r>
                      <a:r>
                        <a:rPr i="1" lang="en" sz="1000">
                          <a:latin typeface="Roboto"/>
                          <a:ea typeface="Roboto"/>
                          <a:cs typeface="Roboto"/>
                          <a:sym typeface="Roboto"/>
                        </a:rPr>
                        <a:t>Who can help us communicate this message more effectively or increase its impact? </a:t>
                      </a:r>
                      <a:r>
                        <a:rPr lang="en" sz="1000">
                          <a:latin typeface="Roboto"/>
                          <a:ea typeface="Roboto"/>
                          <a:cs typeface="Roboto"/>
                          <a:sym typeface="Roboto"/>
                        </a:rPr>
                        <a:t>5) Activities: </a:t>
                      </a:r>
                      <a:r>
                        <a:rPr i="1" lang="en" sz="1000">
                          <a:latin typeface="Roboto"/>
                          <a:ea typeface="Roboto"/>
                          <a:cs typeface="Roboto"/>
                          <a:sym typeface="Roboto"/>
                        </a:rPr>
                        <a:t>What concrete actions will we take to communicate this message to this audience? </a:t>
                      </a:r>
                      <a:r>
                        <a:rPr lang="en" sz="1000">
                          <a:latin typeface="Roboto"/>
                          <a:ea typeface="Roboto"/>
                          <a:cs typeface="Roboto"/>
                          <a:sym typeface="Roboto"/>
                        </a:rPr>
                        <a:t>6) Resources, capacities, and tools: </a:t>
                      </a:r>
                      <a:r>
                        <a:rPr i="1" lang="en" sz="1000">
                          <a:latin typeface="Roboto"/>
                          <a:ea typeface="Roboto"/>
                          <a:cs typeface="Roboto"/>
                          <a:sym typeface="Roboto"/>
                        </a:rPr>
                        <a:t>What people (and roles), skills, tools, or resources do we need to carry out these activities? </a:t>
                      </a:r>
                      <a:r>
                        <a:rPr lang="en" sz="1000">
                          <a:latin typeface="Roboto"/>
                          <a:ea typeface="Roboto"/>
                          <a:cs typeface="Roboto"/>
                          <a:sym typeface="Roboto"/>
                        </a:rPr>
                        <a:t>7) Indicators: </a:t>
                      </a:r>
                      <a:r>
                        <a:rPr i="1" lang="en" sz="1000">
                          <a:latin typeface="Roboto"/>
                          <a:ea typeface="Roboto"/>
                          <a:cs typeface="Roboto"/>
                          <a:sym typeface="Roboto"/>
                        </a:rPr>
                        <a:t>How will we know whether our communication is achieving its objective?</a:t>
                      </a:r>
                      <a:r>
                        <a:rPr lang="en" sz="1000">
                          <a:latin typeface="Roboto"/>
                          <a:ea typeface="Roboto"/>
                          <a:cs typeface="Roboto"/>
                          <a:sym typeface="Roboto"/>
                        </a:rPr>
                        <a:t> 8) Required resources: </a:t>
                      </a:r>
                      <a:r>
                        <a:rPr i="1" lang="en" sz="1000">
                          <a:latin typeface="Roboto"/>
                          <a:ea typeface="Roboto"/>
                          <a:cs typeface="Roboto"/>
                          <a:sym typeface="Roboto"/>
                        </a:rPr>
                        <a:t>What financial resources do we need to implement these activities?</a:t>
                      </a:r>
                      <a:endParaRPr i="1"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Roboto"/>
                          <a:ea typeface="Roboto"/>
                          <a:cs typeface="Roboto"/>
                          <a:sym typeface="Roboto"/>
                        </a:rPr>
                        <a:t>PPT with definitions of the communication components, Communication Canvases on flipchart paper, cards or sticky notes, and markers or pens</a:t>
                      </a:r>
                      <a:endParaRPr sz="1000">
                        <a:solidFill>
                          <a:schemeClr val="dk1"/>
                        </a:solidFill>
                        <a:latin typeface="Roboto"/>
                        <a:ea typeface="Roboto"/>
                        <a:cs typeface="Roboto"/>
                        <a:sym typeface="Roboto"/>
                      </a:endParaRPr>
                    </a:p>
                  </a:txBody>
                  <a:tcPr marT="91425" marB="91425" marR="45700" marL="45700">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70</a:t>
                      </a:r>
                      <a:r>
                        <a:rPr lang="en" sz="1000">
                          <a:latin typeface="Roboto"/>
                          <a:ea typeface="Roboto"/>
                          <a:cs typeface="Roboto"/>
                          <a:sym typeface="Roboto"/>
                        </a:rPr>
                        <a:t> min</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r>
              <a:tr h="1399650">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Define the components of strategic communication</a:t>
                      </a:r>
                      <a:endParaRPr sz="1000">
                        <a:latin typeface="Roboto"/>
                        <a:ea typeface="Roboto"/>
                        <a:cs typeface="Roboto"/>
                        <a:sym typeface="Roboto"/>
                      </a:endParaRPr>
                    </a:p>
                  </a:txBody>
                  <a:tcPr marT="91425" marB="91425" marR="45700" marL="45700">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ECF8FF"/>
                    </a:solidFill>
                  </a:tcPr>
                </a:tc>
                <a:tc>
                  <a:txBody>
                    <a:bodyPr/>
                    <a:lstStyle/>
                    <a:p>
                      <a:pPr indent="0" lvl="0" marL="0" rtl="0" algn="l">
                        <a:lnSpc>
                          <a:spcPct val="115000"/>
                        </a:lnSpc>
                        <a:spcBef>
                          <a:spcPts val="0"/>
                        </a:spcBef>
                        <a:spcAft>
                          <a:spcPts val="0"/>
                        </a:spcAft>
                        <a:buNone/>
                      </a:pPr>
                      <a:r>
                        <a:rPr b="1" lang="en" sz="1000">
                          <a:solidFill>
                            <a:schemeClr val="dk1"/>
                          </a:solidFill>
                          <a:latin typeface="Roboto"/>
                          <a:ea typeface="Roboto"/>
                          <a:cs typeface="Roboto"/>
                          <a:sym typeface="Roboto"/>
                        </a:rPr>
                        <a:t>Activity 7: Canvas Fair</a:t>
                      </a:r>
                      <a:endParaRPr b="1" sz="10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b="1" sz="5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DESCRIPTION: Conduct a cross-pollination exercise in which each group reviews the Canvases they did not work on and enriches them with new ideas by adding cards. At the same time, participants select one priority activity for each objective (each Canvas). In plenary, reach agreement on these priorities and the feasibility of implementing them.</a:t>
                      </a:r>
                      <a:endParaRPr b="1"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Roboto"/>
                          <a:ea typeface="Roboto"/>
                          <a:cs typeface="Roboto"/>
                          <a:sym typeface="Roboto"/>
                        </a:rPr>
                        <a:t>Completed Communication Canvases, cards, and markers</a:t>
                      </a:r>
                      <a:endParaRPr sz="1000">
                        <a:solidFill>
                          <a:schemeClr val="dk1"/>
                        </a:solidFill>
                        <a:latin typeface="Roboto"/>
                        <a:ea typeface="Roboto"/>
                        <a:cs typeface="Roboto"/>
                        <a:sym typeface="Roboto"/>
                      </a:endParaRPr>
                    </a:p>
                  </a:txBody>
                  <a:tcPr marT="91425" marB="91425" marR="45700" marL="45700">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45 min</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r>
              <a:tr h="1234475">
                <a:tc>
                  <a:txBody>
                    <a:bodyPr/>
                    <a:lstStyle/>
                    <a:p>
                      <a:pPr indent="0" lvl="0" marL="0" rtl="0" algn="l">
                        <a:spcBef>
                          <a:spcPts val="0"/>
                        </a:spcBef>
                        <a:spcAft>
                          <a:spcPts val="0"/>
                        </a:spcAft>
                        <a:buNone/>
                      </a:pPr>
                      <a:r>
                        <a:rPr lang="en" sz="1000">
                          <a:solidFill>
                            <a:schemeClr val="dk1"/>
                          </a:solidFill>
                          <a:latin typeface="Roboto"/>
                          <a:ea typeface="Roboto"/>
                          <a:cs typeface="Roboto"/>
                          <a:sym typeface="Roboto"/>
                        </a:rPr>
                        <a:t>Move into action</a:t>
                      </a:r>
                      <a:endParaRPr sz="1000">
                        <a:solidFill>
                          <a:schemeClr val="dk1"/>
                        </a:solidFill>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solidFill>
                      <a:srgbClr val="ECF8FF"/>
                    </a:solidFill>
                  </a:tcPr>
                </a:tc>
                <a:tc gridSpan="2">
                  <a:txBody>
                    <a:bodyPr/>
                    <a:lstStyle/>
                    <a:p>
                      <a:pPr indent="0" lvl="0" marL="0" rtl="0" algn="l">
                        <a:lnSpc>
                          <a:spcPct val="115000"/>
                        </a:lnSpc>
                        <a:spcBef>
                          <a:spcPts val="0"/>
                        </a:spcBef>
                        <a:spcAft>
                          <a:spcPts val="0"/>
                        </a:spcAft>
                        <a:buNone/>
                      </a:pPr>
                      <a:r>
                        <a:rPr b="1" lang="en" sz="1000">
                          <a:latin typeface="Roboto"/>
                          <a:ea typeface="Roboto"/>
                          <a:cs typeface="Roboto"/>
                          <a:sym typeface="Roboto"/>
                        </a:rPr>
                        <a:t>Activity 8: Closing and Next Steps</a:t>
                      </a:r>
                      <a:endParaRPr b="1" sz="1000">
                        <a:latin typeface="Roboto"/>
                        <a:ea typeface="Roboto"/>
                        <a:cs typeface="Roboto"/>
                        <a:sym typeface="Roboto"/>
                      </a:endParaRPr>
                    </a:p>
                    <a:p>
                      <a:pPr indent="0" lvl="0" marL="0" rtl="0" algn="l">
                        <a:lnSpc>
                          <a:spcPct val="115000"/>
                        </a:lnSpc>
                        <a:spcBef>
                          <a:spcPts val="0"/>
                        </a:spcBef>
                        <a:spcAft>
                          <a:spcPts val="0"/>
                        </a:spcAft>
                        <a:buNone/>
                      </a:pPr>
                      <a:r>
                        <a:t/>
                      </a:r>
                      <a:endParaRPr b="1" sz="500">
                        <a:latin typeface="Roboto"/>
                        <a:ea typeface="Roboto"/>
                        <a:cs typeface="Roboto"/>
                        <a:sym typeface="Roboto"/>
                      </a:endParaRPr>
                    </a:p>
                    <a:p>
                      <a:pPr indent="0" lvl="0" marL="0" rtl="0" algn="l">
                        <a:lnSpc>
                          <a:spcPct val="115000"/>
                        </a:lnSpc>
                        <a:spcBef>
                          <a:spcPts val="0"/>
                        </a:spcBef>
                        <a:spcAft>
                          <a:spcPts val="0"/>
                        </a:spcAft>
                        <a:buNone/>
                      </a:pPr>
                      <a:r>
                        <a:rPr lang="en" sz="1000">
                          <a:solidFill>
                            <a:schemeClr val="dk1"/>
                          </a:solidFill>
                          <a:latin typeface="Roboto"/>
                          <a:ea typeface="Roboto"/>
                          <a:cs typeface="Roboto"/>
                          <a:sym typeface="Roboto"/>
                        </a:rPr>
                        <a:t>DESCRIPTION: Ask: </a:t>
                      </a:r>
                      <a:r>
                        <a:rPr i="1" lang="en" sz="1000">
                          <a:solidFill>
                            <a:schemeClr val="dk1"/>
                          </a:solidFill>
                          <a:latin typeface="Roboto"/>
                          <a:ea typeface="Roboto"/>
                          <a:cs typeface="Roboto"/>
                          <a:sym typeface="Roboto"/>
                        </a:rPr>
                        <a:t>What are we taking away from this experience? What should we now do as a partnership? What next steps can we take?</a:t>
                      </a:r>
                      <a:r>
                        <a:rPr lang="en" sz="1000">
                          <a:solidFill>
                            <a:schemeClr val="dk1"/>
                          </a:solidFill>
                          <a:latin typeface="Roboto"/>
                          <a:ea typeface="Roboto"/>
                          <a:cs typeface="Roboto"/>
                          <a:sym typeface="Roboto"/>
                        </a:rPr>
                        <a:t> Based on the final question, agree on concrete actions, responsible persons, and deadlines for implementation. These actions can then be monitored at a subsequent meeting.</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c hMerge="1"/>
                <a:tc>
                  <a:txBody>
                    <a:bodyPr/>
                    <a:lstStyle/>
                    <a:p>
                      <a:pPr indent="0" lvl="0" marL="0" rtl="0" algn="l">
                        <a:spcBef>
                          <a:spcPts val="0"/>
                        </a:spcBef>
                        <a:spcAft>
                          <a:spcPts val="0"/>
                        </a:spcAft>
                        <a:buNone/>
                      </a:pPr>
                      <a:r>
                        <a:rPr lang="en" sz="1000">
                          <a:latin typeface="Roboto"/>
                          <a:ea typeface="Roboto"/>
                          <a:cs typeface="Roboto"/>
                          <a:sym typeface="Roboto"/>
                        </a:rPr>
                        <a:t>30 min</a:t>
                      </a:r>
                      <a:endParaRPr sz="1000">
                        <a:latin typeface="Roboto"/>
                        <a:ea typeface="Roboto"/>
                        <a:cs typeface="Roboto"/>
                        <a:sym typeface="Roboto"/>
                      </a:endParaRPr>
                    </a:p>
                  </a:txBody>
                  <a:tcPr marT="91425" marB="91425" marR="91425" marL="91425">
                    <a:lnL cap="flat" cmpd="sng" w="9525">
                      <a:solidFill>
                        <a:srgbClr val="3155A6"/>
                      </a:solidFill>
                      <a:prstDash val="solid"/>
                      <a:round/>
                      <a:headEnd len="sm" w="sm" type="none"/>
                      <a:tailEnd len="sm" w="sm" type="none"/>
                    </a:lnL>
                    <a:lnR cap="flat" cmpd="sng" w="9525">
                      <a:solidFill>
                        <a:srgbClr val="3155A6"/>
                      </a:solidFill>
                      <a:prstDash val="solid"/>
                      <a:round/>
                      <a:headEnd len="sm" w="sm" type="none"/>
                      <a:tailEnd len="sm" w="sm" type="none"/>
                    </a:lnR>
                    <a:lnT cap="flat" cmpd="sng" w="9525">
                      <a:solidFill>
                        <a:srgbClr val="3155A6"/>
                      </a:solidFill>
                      <a:prstDash val="solid"/>
                      <a:round/>
                      <a:headEnd len="sm" w="sm" type="none"/>
                      <a:tailEnd len="sm" w="sm" type="none"/>
                    </a:lnT>
                    <a:lnB cap="flat" cmpd="sng" w="9525">
                      <a:solidFill>
                        <a:srgbClr val="3155A6"/>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155A6"/>
        </a:solidFill>
      </p:bgPr>
    </p:bg>
    <p:spTree>
      <p:nvGrpSpPr>
        <p:cNvPr id="300" name="Shape 300"/>
        <p:cNvGrpSpPr/>
        <p:nvPr/>
      </p:nvGrpSpPr>
      <p:grpSpPr>
        <a:xfrm>
          <a:off x="0" y="0"/>
          <a:ext cx="0" cy="0"/>
          <a:chOff x="0" y="0"/>
          <a:chExt cx="0" cy="0"/>
        </a:xfrm>
      </p:grpSpPr>
      <p:sp>
        <p:nvSpPr>
          <p:cNvPr id="301" name="Google Shape;301;p40"/>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302" name="Google Shape;302;p40"/>
          <p:cNvSpPr txBox="1"/>
          <p:nvPr/>
        </p:nvSpPr>
        <p:spPr>
          <a:xfrm>
            <a:off x="968800" y="1137900"/>
            <a:ext cx="5827200" cy="359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100">
                <a:solidFill>
                  <a:schemeClr val="lt1"/>
                </a:solidFill>
                <a:latin typeface="Roboto"/>
                <a:ea typeface="Roboto"/>
                <a:cs typeface="Roboto"/>
                <a:sym typeface="Roboto"/>
              </a:rPr>
              <a:t>This learning module is part of an ongoing effort to promote practical learning and reflection on integrated approaches to sustainable landscape management. It is designed as a resource for landscape practitioners and leaders seeking to understand and implement communication strategies that support more effective and efficient Integrated Landscape Management (ILM). It can be used as a theoretical foundation for learning sessions or as a stand-alone resource.</a:t>
            </a:r>
            <a:endParaRPr sz="1100">
              <a:solidFill>
                <a:schemeClr val="lt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00">
                <a:solidFill>
                  <a:schemeClr val="lt1"/>
                </a:solidFill>
                <a:latin typeface="Roboto"/>
                <a:ea typeface="Roboto"/>
                <a:cs typeface="Roboto"/>
                <a:sym typeface="Roboto"/>
              </a:rPr>
              <a:t>This learning module is part of the </a:t>
            </a:r>
            <a:r>
              <a:rPr b="1" i="1" lang="en" sz="1100">
                <a:solidFill>
                  <a:schemeClr val="lt1"/>
                </a:solidFill>
                <a:latin typeface="Roboto"/>
                <a:ea typeface="Roboto"/>
                <a:cs typeface="Roboto"/>
                <a:sym typeface="Roboto"/>
              </a:rPr>
              <a:t>Forest Leaders for Integrated Landscape Management</a:t>
            </a:r>
            <a:r>
              <a:rPr lang="en" sz="1100">
                <a:solidFill>
                  <a:schemeClr val="lt1"/>
                </a:solidFill>
                <a:latin typeface="Roboto"/>
                <a:ea typeface="Roboto"/>
                <a:cs typeface="Roboto"/>
                <a:sym typeface="Roboto"/>
              </a:rPr>
              <a:t> project, which seeks to strengthen the capacities of landscape leaders to enhance the resilience of landscapes and </a:t>
            </a:r>
            <a:r>
              <a:rPr b="1" lang="en" sz="1100">
                <a:solidFill>
                  <a:schemeClr val="lt1"/>
                </a:solidFill>
                <a:latin typeface="Roboto"/>
                <a:ea typeface="Roboto"/>
                <a:cs typeface="Roboto"/>
                <a:sym typeface="Roboto"/>
              </a:rPr>
              <a:t>Model Forests in Latin America</a:t>
            </a:r>
            <a:r>
              <a:rPr lang="en" sz="1100">
                <a:solidFill>
                  <a:schemeClr val="lt1"/>
                </a:solidFill>
                <a:latin typeface="Roboto"/>
                <a:ea typeface="Roboto"/>
                <a:cs typeface="Roboto"/>
                <a:sym typeface="Roboto"/>
              </a:rPr>
              <a:t> by promoting alignment and collaborative, inclusive governance among multiple stakeholders within a landscape.</a:t>
            </a:r>
            <a:endParaRPr sz="1100">
              <a:solidFill>
                <a:schemeClr val="lt1"/>
              </a:solidFill>
              <a:latin typeface="Roboto"/>
              <a:ea typeface="Roboto"/>
              <a:cs typeface="Roboto"/>
              <a:sym typeface="Roboto"/>
            </a:endParaRPr>
          </a:p>
          <a:p>
            <a:pPr indent="0" lvl="0" marL="0" rtl="0" algn="l">
              <a:lnSpc>
                <a:spcPct val="115000"/>
              </a:lnSpc>
              <a:spcBef>
                <a:spcPts val="1200"/>
              </a:spcBef>
              <a:spcAft>
                <a:spcPts val="1200"/>
              </a:spcAft>
              <a:buClr>
                <a:schemeClr val="dk1"/>
              </a:buClr>
              <a:buSzPts val="1100"/>
              <a:buFont typeface="Arial"/>
              <a:buNone/>
            </a:pPr>
            <a:r>
              <a:rPr lang="en" sz="1100">
                <a:solidFill>
                  <a:schemeClr val="lt1"/>
                </a:solidFill>
                <a:latin typeface="Roboto"/>
                <a:ea typeface="Roboto"/>
                <a:cs typeface="Roboto"/>
                <a:sym typeface="Roboto"/>
              </a:rPr>
              <a:t>This project was developed with the support of </a:t>
            </a:r>
            <a:r>
              <a:rPr b="1" lang="en" sz="1100">
                <a:solidFill>
                  <a:schemeClr val="lt1"/>
                </a:solidFill>
                <a:latin typeface="Roboto"/>
                <a:ea typeface="Roboto"/>
                <a:cs typeface="Roboto"/>
                <a:sym typeface="Roboto"/>
              </a:rPr>
              <a:t>Natural Resources Canada</a:t>
            </a:r>
            <a:r>
              <a:rPr lang="en" sz="1100">
                <a:solidFill>
                  <a:schemeClr val="lt1"/>
                </a:solidFill>
                <a:latin typeface="Roboto"/>
                <a:ea typeface="Roboto"/>
                <a:cs typeface="Roboto"/>
                <a:sym typeface="Roboto"/>
              </a:rPr>
              <a:t>, in collaboration with the </a:t>
            </a:r>
            <a:r>
              <a:rPr b="1" lang="en" sz="1100">
                <a:solidFill>
                  <a:schemeClr val="lt1"/>
                </a:solidFill>
                <a:latin typeface="Roboto"/>
                <a:ea typeface="Roboto"/>
                <a:cs typeface="Roboto"/>
                <a:sym typeface="Roboto"/>
              </a:rPr>
              <a:t>International Model Forest Network</a:t>
            </a:r>
            <a:r>
              <a:rPr lang="en" sz="1100">
                <a:solidFill>
                  <a:schemeClr val="lt1"/>
                </a:solidFill>
                <a:latin typeface="Roboto"/>
                <a:ea typeface="Roboto"/>
                <a:cs typeface="Roboto"/>
                <a:sym typeface="Roboto"/>
              </a:rPr>
              <a:t> and the </a:t>
            </a:r>
            <a:r>
              <a:rPr b="1" lang="en" sz="1100">
                <a:solidFill>
                  <a:schemeClr val="lt1"/>
                </a:solidFill>
                <a:latin typeface="Roboto"/>
                <a:ea typeface="Roboto"/>
                <a:cs typeface="Roboto"/>
                <a:sym typeface="Roboto"/>
              </a:rPr>
              <a:t>Latin American Model Forest Network</a:t>
            </a:r>
            <a:r>
              <a:rPr lang="en" sz="1100">
                <a:solidFill>
                  <a:schemeClr val="lt1"/>
                </a:solidFill>
                <a:latin typeface="Roboto"/>
                <a:ea typeface="Roboto"/>
                <a:cs typeface="Roboto"/>
                <a:sym typeface="Roboto"/>
              </a:rPr>
              <a:t>. The content of this module also contributes to the broader efforts of the 1000 Landscapes for 1 Billion People initiative, of which we are a part, which brings together diverse organizations to develop learning resources on integrated landscape management.</a:t>
            </a:r>
            <a:endParaRPr sz="1100">
              <a:solidFill>
                <a:schemeClr val="lt1"/>
              </a:solidFill>
              <a:latin typeface="Roboto"/>
              <a:ea typeface="Roboto"/>
              <a:cs typeface="Roboto"/>
              <a:sym typeface="Roboto"/>
            </a:endParaRPr>
          </a:p>
        </p:txBody>
      </p:sp>
      <p:sp>
        <p:nvSpPr>
          <p:cNvPr id="303" name="Google Shape;303;p40"/>
          <p:cNvSpPr txBox="1"/>
          <p:nvPr/>
        </p:nvSpPr>
        <p:spPr>
          <a:xfrm>
            <a:off x="968800" y="452425"/>
            <a:ext cx="3036600" cy="53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2300">
                <a:solidFill>
                  <a:srgbClr val="FFFFFF"/>
                </a:solidFill>
                <a:latin typeface="Roboto"/>
                <a:ea typeface="Roboto"/>
                <a:cs typeface="Roboto"/>
                <a:sym typeface="Roboto"/>
              </a:rPr>
              <a:t>Acknowledgements</a:t>
            </a:r>
            <a:endParaRPr b="1" sz="2300">
              <a:solidFill>
                <a:srgbClr val="FFFFFF"/>
              </a:solidFill>
              <a:latin typeface="Roboto"/>
              <a:ea typeface="Roboto"/>
              <a:cs typeface="Roboto"/>
              <a:sym typeface="Roboto"/>
            </a:endParaRPr>
          </a:p>
        </p:txBody>
      </p:sp>
      <p:sp>
        <p:nvSpPr>
          <p:cNvPr id="304" name="Google Shape;304;p40"/>
          <p:cNvSpPr txBox="1"/>
          <p:nvPr/>
        </p:nvSpPr>
        <p:spPr>
          <a:xfrm>
            <a:off x="971650" y="4637275"/>
            <a:ext cx="5827200" cy="636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FFFFFF"/>
                </a:solidFill>
                <a:latin typeface="Roboto"/>
                <a:ea typeface="Roboto"/>
                <a:cs typeface="Roboto"/>
                <a:sym typeface="Roboto"/>
              </a:rPr>
              <a:t>Authors</a:t>
            </a:r>
            <a:endParaRPr b="1" sz="1200">
              <a:solidFill>
                <a:srgbClr val="FFFFFF"/>
              </a:solidFill>
              <a:latin typeface="Roboto"/>
              <a:ea typeface="Roboto"/>
              <a:cs typeface="Roboto"/>
              <a:sym typeface="Roboto"/>
            </a:endParaRPr>
          </a:p>
          <a:p>
            <a:pPr indent="0" lvl="0" marL="0" rtl="0" algn="l">
              <a:lnSpc>
                <a:spcPct val="125000"/>
              </a:lnSpc>
              <a:spcBef>
                <a:spcPts val="1000"/>
              </a:spcBef>
              <a:spcAft>
                <a:spcPts val="0"/>
              </a:spcAft>
              <a:buClr>
                <a:schemeClr val="dk1"/>
              </a:buClr>
              <a:buSzPts val="1100"/>
              <a:buFont typeface="Arial"/>
              <a:buNone/>
            </a:pPr>
            <a:r>
              <a:rPr lang="en" sz="1100">
                <a:solidFill>
                  <a:srgbClr val="FFFFFF"/>
                </a:solidFill>
                <a:latin typeface="Roboto"/>
                <a:ea typeface="Roboto"/>
                <a:cs typeface="Roboto"/>
                <a:sym typeface="Roboto"/>
              </a:rPr>
              <a:t>Pilar Valbuena Pérez   |   Claudia Rojas</a:t>
            </a:r>
            <a:r>
              <a:rPr lang="en" sz="1100">
                <a:solidFill>
                  <a:schemeClr val="lt1"/>
                </a:solidFill>
                <a:latin typeface="Roboto"/>
                <a:ea typeface="Roboto"/>
                <a:cs typeface="Roboto"/>
                <a:sym typeface="Roboto"/>
              </a:rPr>
              <a:t> Ríos  |   Réka Blakemore   |   Max Yamauchi Levy</a:t>
            </a:r>
            <a:endParaRPr sz="1100">
              <a:solidFill>
                <a:srgbClr val="FFFFFF"/>
              </a:solidFill>
              <a:latin typeface="Roboto"/>
              <a:ea typeface="Roboto"/>
              <a:cs typeface="Roboto"/>
              <a:sym typeface="Roboto"/>
            </a:endParaRPr>
          </a:p>
          <a:p>
            <a:pPr indent="0" lvl="0" marL="0" rtl="0" algn="l">
              <a:lnSpc>
                <a:spcPct val="125000"/>
              </a:lnSpc>
              <a:spcBef>
                <a:spcPts val="0"/>
              </a:spcBef>
              <a:spcAft>
                <a:spcPts val="0"/>
              </a:spcAft>
              <a:buNone/>
            </a:pPr>
            <a:r>
              <a:t/>
            </a:r>
            <a:endParaRPr sz="1100">
              <a:solidFill>
                <a:srgbClr val="FFFFFF"/>
              </a:solidFill>
              <a:latin typeface="Roboto"/>
              <a:ea typeface="Roboto"/>
              <a:cs typeface="Roboto"/>
              <a:sym typeface="Roboto"/>
            </a:endParaRPr>
          </a:p>
        </p:txBody>
      </p:sp>
      <p:cxnSp>
        <p:nvCxnSpPr>
          <p:cNvPr id="305" name="Google Shape;305;p40"/>
          <p:cNvCxnSpPr/>
          <p:nvPr/>
        </p:nvCxnSpPr>
        <p:spPr>
          <a:xfrm>
            <a:off x="1069450" y="5641275"/>
            <a:ext cx="5735100" cy="0"/>
          </a:xfrm>
          <a:prstGeom prst="straightConnector1">
            <a:avLst/>
          </a:prstGeom>
          <a:noFill/>
          <a:ln cap="flat" cmpd="sng" w="9525">
            <a:solidFill>
              <a:srgbClr val="FFFFFF"/>
            </a:solidFill>
            <a:prstDash val="solid"/>
            <a:round/>
            <a:headEnd len="med" w="med" type="none"/>
            <a:tailEnd len="med" w="med" type="none"/>
          </a:ln>
        </p:spPr>
      </p:cxnSp>
      <p:cxnSp>
        <p:nvCxnSpPr>
          <p:cNvPr id="306" name="Google Shape;306;p40"/>
          <p:cNvCxnSpPr/>
          <p:nvPr/>
        </p:nvCxnSpPr>
        <p:spPr>
          <a:xfrm>
            <a:off x="1069450" y="4622100"/>
            <a:ext cx="5735100" cy="0"/>
          </a:xfrm>
          <a:prstGeom prst="straightConnector1">
            <a:avLst/>
          </a:prstGeom>
          <a:noFill/>
          <a:ln cap="flat" cmpd="sng" w="9525">
            <a:solidFill>
              <a:srgbClr val="FFFFFF"/>
            </a:solidFill>
            <a:prstDash val="solid"/>
            <a:round/>
            <a:headEnd len="med" w="med" type="none"/>
            <a:tailEnd len="med" w="med" type="none"/>
          </a:ln>
        </p:spPr>
      </p:cxnSp>
      <p:sp>
        <p:nvSpPr>
          <p:cNvPr id="307" name="Google Shape;307;p40"/>
          <p:cNvSpPr txBox="1"/>
          <p:nvPr/>
        </p:nvSpPr>
        <p:spPr>
          <a:xfrm>
            <a:off x="967850" y="5198377"/>
            <a:ext cx="3000000" cy="3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lt1"/>
                </a:solidFill>
                <a:latin typeface="Roboto"/>
                <a:ea typeface="Roboto"/>
                <a:cs typeface="Roboto"/>
                <a:sym typeface="Roboto"/>
              </a:rPr>
              <a:t>Graphic Design</a:t>
            </a:r>
            <a:r>
              <a:rPr b="1" lang="en" sz="1000">
                <a:solidFill>
                  <a:schemeClr val="lt1"/>
                </a:solidFill>
                <a:latin typeface="Roboto"/>
                <a:ea typeface="Roboto"/>
                <a:cs typeface="Roboto"/>
                <a:sym typeface="Roboto"/>
              </a:rPr>
              <a:t>:</a:t>
            </a:r>
            <a:r>
              <a:rPr lang="en" sz="1000">
                <a:solidFill>
                  <a:schemeClr val="lt1"/>
                </a:solidFill>
                <a:latin typeface="Roboto"/>
                <a:ea typeface="Roboto"/>
                <a:cs typeface="Roboto"/>
                <a:sym typeface="Roboto"/>
              </a:rPr>
              <a:t> Dolores Cavanagh</a:t>
            </a:r>
            <a:endParaRPr sz="1000">
              <a:solidFill>
                <a:schemeClr val="lt1"/>
              </a:solidFill>
              <a:latin typeface="Roboto"/>
              <a:ea typeface="Roboto"/>
              <a:cs typeface="Roboto"/>
              <a:sym typeface="Roboto"/>
            </a:endParaRPr>
          </a:p>
        </p:txBody>
      </p:sp>
      <p:sp>
        <p:nvSpPr>
          <p:cNvPr id="308" name="Google Shape;308;p40"/>
          <p:cNvSpPr txBox="1"/>
          <p:nvPr/>
        </p:nvSpPr>
        <p:spPr>
          <a:xfrm>
            <a:off x="972525" y="5804138"/>
            <a:ext cx="3712500" cy="324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FFFFFF"/>
                </a:solidFill>
                <a:latin typeface="Roboto"/>
                <a:ea typeface="Roboto"/>
                <a:cs typeface="Roboto"/>
                <a:sym typeface="Roboto"/>
              </a:rPr>
              <a:t>EcoAgriculture Partners</a:t>
            </a:r>
            <a:endParaRPr b="1" sz="1200">
              <a:solidFill>
                <a:srgbClr val="FFFFFF"/>
              </a:solidFill>
              <a:latin typeface="Roboto"/>
              <a:ea typeface="Roboto"/>
              <a:cs typeface="Roboto"/>
              <a:sym typeface="Roboto"/>
            </a:endParaRPr>
          </a:p>
          <a:p>
            <a:pPr indent="0" lvl="0" marL="0" rtl="0" algn="l">
              <a:lnSpc>
                <a:spcPct val="115000"/>
              </a:lnSpc>
              <a:spcBef>
                <a:spcPts val="1000"/>
              </a:spcBef>
              <a:spcAft>
                <a:spcPts val="0"/>
              </a:spcAft>
              <a:buClr>
                <a:srgbClr val="000000"/>
              </a:buClr>
              <a:buSzPts val="1100"/>
              <a:buFont typeface="Arial"/>
              <a:buNone/>
            </a:pPr>
            <a:r>
              <a:rPr lang="en" sz="1100">
                <a:solidFill>
                  <a:srgbClr val="FFFFFF"/>
                </a:solidFill>
                <a:latin typeface="Roboto"/>
                <a:ea typeface="Roboto"/>
                <a:cs typeface="Roboto"/>
                <a:sym typeface="Roboto"/>
              </a:rPr>
              <a:t>EcoAgriculture Partners (EcoAg) is a global nonprofit organization advancing collaborative action so people and nature flourish. EcoAg helps local leaders, communities, governments, businesses, and funders envision, design and implement landscape approaches that build climate resilience, strengthen food systems, and sustain ecosystems and livelihoods. For more than 20 years, EcoAg has worked across Africa, the Americas, and Asia to strengthen leadership, foster inclusive governance, unlock catalytic financing, and build strategic partnerships that amplify impact. </a:t>
            </a:r>
            <a:endParaRPr sz="1100">
              <a:solidFill>
                <a:srgbClr val="FFFFFF"/>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rgbClr val="FFFFFF"/>
                </a:solidFill>
                <a:latin typeface="Roboto"/>
                <a:ea typeface="Roboto"/>
                <a:cs typeface="Roboto"/>
                <a:sym typeface="Roboto"/>
              </a:rPr>
              <a:t>Visit </a:t>
            </a:r>
            <a:r>
              <a:rPr lang="en" sz="1100" u="sng">
                <a:solidFill>
                  <a:srgbClr val="FFFFFF"/>
                </a:solidFill>
                <a:latin typeface="Roboto"/>
                <a:ea typeface="Roboto"/>
                <a:cs typeface="Roboto"/>
                <a:sym typeface="Roboto"/>
                <a:hlinkClick r:id="rId3">
                  <a:extLst>
                    <a:ext uri="{A12FA001-AC4F-418D-AE19-62706E023703}">
                      <ahyp:hlinkClr val="tx"/>
                    </a:ext>
                  </a:extLst>
                </a:hlinkClick>
              </a:rPr>
              <a:t>ecoagriculture.org</a:t>
            </a:r>
            <a:endParaRPr sz="1100">
              <a:solidFill>
                <a:srgbClr val="FFFFFF"/>
              </a:solidFill>
              <a:latin typeface="Roboto"/>
              <a:ea typeface="Roboto"/>
              <a:cs typeface="Roboto"/>
              <a:sym typeface="Roboto"/>
            </a:endParaRPr>
          </a:p>
        </p:txBody>
      </p:sp>
      <p:pic>
        <p:nvPicPr>
          <p:cNvPr id="309" name="Google Shape;309;p40" title="2026 EcoAg logo - vertical white.png"/>
          <p:cNvPicPr preferRelativeResize="0"/>
          <p:nvPr/>
        </p:nvPicPr>
        <p:blipFill>
          <a:blip r:embed="rId4">
            <a:alphaModFix/>
          </a:blip>
          <a:stretch>
            <a:fillRect/>
          </a:stretch>
        </p:blipFill>
        <p:spPr>
          <a:xfrm>
            <a:off x="5208802" y="5795588"/>
            <a:ext cx="1583473" cy="126647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155A6"/>
        </a:solidFill>
      </p:bgPr>
    </p:bg>
    <p:spTree>
      <p:nvGrpSpPr>
        <p:cNvPr id="313" name="Shape 313"/>
        <p:cNvGrpSpPr/>
        <p:nvPr/>
      </p:nvGrpSpPr>
      <p:grpSpPr>
        <a:xfrm>
          <a:off x="0" y="0"/>
          <a:ext cx="0" cy="0"/>
          <a:chOff x="0" y="0"/>
          <a:chExt cx="0" cy="0"/>
        </a:xfrm>
      </p:grpSpPr>
      <p:sp>
        <p:nvSpPr>
          <p:cNvPr id="314" name="Google Shape;314;p41"/>
          <p:cNvSpPr txBox="1"/>
          <p:nvPr>
            <p:ph idx="12" type="sldNum"/>
          </p:nvPr>
        </p:nvSpPr>
        <p:spPr>
          <a:xfrm>
            <a:off x="7201589" y="9119180"/>
            <a:ext cx="466500" cy="7698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15" name="Google Shape;315;p41"/>
          <p:cNvSpPr txBox="1"/>
          <p:nvPr/>
        </p:nvSpPr>
        <p:spPr>
          <a:xfrm>
            <a:off x="968800" y="528625"/>
            <a:ext cx="3712500" cy="902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rgbClr val="FFFFFF"/>
                </a:solidFill>
                <a:latin typeface="Roboto"/>
                <a:ea typeface="Roboto"/>
                <a:cs typeface="Roboto"/>
                <a:sym typeface="Roboto"/>
              </a:rPr>
              <a:t>Latin American Model Forest Network</a:t>
            </a:r>
            <a:endParaRPr b="1" sz="1200">
              <a:solidFill>
                <a:srgbClr val="FFFFFF"/>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rgbClr val="FFFFFF"/>
                </a:solidFill>
                <a:latin typeface="Roboto"/>
                <a:ea typeface="Roboto"/>
                <a:cs typeface="Roboto"/>
                <a:sym typeface="Roboto"/>
              </a:rPr>
              <a:t>The Latin American Model Forest Network is a voluntary alliance of 32 Model Forest territories in 14 countries across Latin America, the Caribbean, and Spain, covering more than 38 million hectares. It promotes sustainable and inclusive development through participatory, landscape-scale governance, strengthening collaboration, knowledge exchange, and local capacities as part of the broader International Model Forest Network.</a:t>
            </a:r>
            <a:endParaRPr sz="1100">
              <a:solidFill>
                <a:srgbClr val="FFFFFF"/>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rgbClr val="FFFFFF"/>
                </a:solidFill>
                <a:latin typeface="Roboto"/>
                <a:ea typeface="Roboto"/>
                <a:cs typeface="Roboto"/>
                <a:sym typeface="Roboto"/>
              </a:rPr>
              <a:t>Visit </a:t>
            </a:r>
            <a:r>
              <a:rPr lang="en" sz="1100" u="sng">
                <a:solidFill>
                  <a:srgbClr val="FFFFFF"/>
                </a:solidFill>
                <a:latin typeface="Roboto"/>
                <a:ea typeface="Roboto"/>
                <a:cs typeface="Roboto"/>
                <a:sym typeface="Roboto"/>
                <a:hlinkClick r:id="rId3">
                  <a:extLst>
                    <a:ext uri="{A12FA001-AC4F-418D-AE19-62706E023703}">
                      <ahyp:hlinkClr val="tx"/>
                    </a:ext>
                  </a:extLst>
                </a:hlinkClick>
              </a:rPr>
              <a:t>bosquesmodelo.net</a:t>
            </a:r>
            <a:endParaRPr sz="1100" u="sng">
              <a:solidFill>
                <a:srgbClr val="FFFFFF"/>
              </a:solidFill>
              <a:latin typeface="Roboto"/>
              <a:ea typeface="Roboto"/>
              <a:cs typeface="Roboto"/>
              <a:sym typeface="Roboto"/>
            </a:endParaRPr>
          </a:p>
          <a:p>
            <a:pPr indent="0" lvl="0" marL="0" rtl="0" algn="l">
              <a:lnSpc>
                <a:spcPct val="115000"/>
              </a:lnSpc>
              <a:spcBef>
                <a:spcPts val="1000"/>
              </a:spcBef>
              <a:spcAft>
                <a:spcPts val="0"/>
              </a:spcAft>
              <a:buNone/>
            </a:pPr>
            <a:r>
              <a:t/>
            </a:r>
            <a:endParaRPr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b="1" lang="en" sz="1200">
                <a:solidFill>
                  <a:srgbClr val="FFFFFF"/>
                </a:solidFill>
                <a:latin typeface="Roboto"/>
                <a:ea typeface="Roboto"/>
                <a:cs typeface="Roboto"/>
                <a:sym typeface="Roboto"/>
              </a:rPr>
              <a:t>International Model Forest Network</a:t>
            </a:r>
            <a:endParaRPr b="1" sz="1200">
              <a:solidFill>
                <a:srgbClr val="FFFFFF"/>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rgbClr val="FFFFFF"/>
                </a:solidFill>
                <a:latin typeface="Roboto"/>
                <a:ea typeface="Roboto"/>
                <a:cs typeface="Roboto"/>
                <a:sym typeface="Roboto"/>
              </a:rPr>
              <a:t>The International Model Forest Network (IMFN) is a voluntary global community that promotes sustainable management of forest-based landscapes through a partnership-based Model Forest approach. Model Forests bring together diverse stakeholders — such as communities, governments, academia, and the private sector. The network fosters collaboration, knowledge sharing, and practical solutions to address environmental, social, and economic challenges at the landscape level.</a:t>
            </a:r>
            <a:endParaRPr sz="1100">
              <a:solidFill>
                <a:srgbClr val="FFFFFF"/>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rgbClr val="FFFFFF"/>
                </a:solidFill>
                <a:latin typeface="Roboto"/>
                <a:ea typeface="Roboto"/>
                <a:cs typeface="Roboto"/>
                <a:sym typeface="Roboto"/>
              </a:rPr>
              <a:t>Visit </a:t>
            </a:r>
            <a:r>
              <a:rPr lang="en" sz="1100" u="sng">
                <a:solidFill>
                  <a:srgbClr val="FFFFFF"/>
                </a:solidFill>
                <a:latin typeface="Roboto"/>
                <a:ea typeface="Roboto"/>
                <a:cs typeface="Roboto"/>
                <a:sym typeface="Roboto"/>
                <a:hlinkClick r:id="rId4">
                  <a:extLst>
                    <a:ext uri="{A12FA001-AC4F-418D-AE19-62706E023703}">
                      <ahyp:hlinkClr val="tx"/>
                    </a:ext>
                  </a:extLst>
                </a:hlinkClick>
              </a:rPr>
              <a:t>imfn.net</a:t>
            </a:r>
            <a:endParaRPr sz="1100" u="sng">
              <a:solidFill>
                <a:srgbClr val="FFFFFF"/>
              </a:solidFill>
              <a:latin typeface="Roboto"/>
              <a:ea typeface="Roboto"/>
              <a:cs typeface="Roboto"/>
              <a:sym typeface="Roboto"/>
            </a:endParaRPr>
          </a:p>
          <a:p>
            <a:pPr indent="0" lvl="0" marL="0" rtl="0" algn="l">
              <a:lnSpc>
                <a:spcPct val="115000"/>
              </a:lnSpc>
              <a:spcBef>
                <a:spcPts val="1000"/>
              </a:spcBef>
              <a:spcAft>
                <a:spcPts val="0"/>
              </a:spcAft>
              <a:buNone/>
            </a:pPr>
            <a:r>
              <a:t/>
            </a:r>
            <a:endParaRPr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b="1" lang="en" sz="1200">
                <a:solidFill>
                  <a:srgbClr val="FFFFFF"/>
                </a:solidFill>
                <a:latin typeface="Roboto"/>
                <a:ea typeface="Roboto"/>
                <a:cs typeface="Roboto"/>
                <a:sym typeface="Roboto"/>
              </a:rPr>
              <a:t>1000 Landscapes for 1 Billion People</a:t>
            </a:r>
            <a:endParaRPr b="1" sz="1200">
              <a:solidFill>
                <a:srgbClr val="FFFFFF"/>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rgbClr val="FFFFFF"/>
                </a:solidFill>
                <a:latin typeface="Roboto"/>
                <a:ea typeface="Roboto"/>
                <a:cs typeface="Roboto"/>
                <a:sym typeface="Roboto"/>
              </a:rPr>
              <a:t>1000 Landscapes for 1 Billion People (1000L) is a coalition of organizations united in a shared mission</a:t>
            </a:r>
            <a:endParaRPr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rgbClr val="FFFFFF"/>
                </a:solidFill>
                <a:latin typeface="Roboto"/>
                <a:ea typeface="Roboto"/>
                <a:cs typeface="Roboto"/>
                <a:sym typeface="Roboto"/>
              </a:rPr>
              <a:t>to advance local landscape efforts to sustain and restore ecosystems, build rural prosperity, confront</a:t>
            </a:r>
            <a:endParaRPr sz="11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 sz="1100">
                <a:solidFill>
                  <a:srgbClr val="FFFFFF"/>
                </a:solidFill>
                <a:latin typeface="Roboto"/>
                <a:ea typeface="Roboto"/>
                <a:cs typeface="Roboto"/>
                <a:sym typeface="Roboto"/>
              </a:rPr>
              <a:t>climate change and contribute to the Sustainable Development Goals.1000L is building the infrastructure to help landscape partnerships connect and ally with one another, strengthen their capacities and leadership, access digital data and tools for greater impact, and mobilize financing to scale landscape investment.</a:t>
            </a:r>
            <a:endParaRPr sz="1100">
              <a:solidFill>
                <a:srgbClr val="FFFFFF"/>
              </a:solidFill>
              <a:latin typeface="Roboto"/>
              <a:ea typeface="Roboto"/>
              <a:cs typeface="Roboto"/>
              <a:sym typeface="Roboto"/>
            </a:endParaRPr>
          </a:p>
          <a:p>
            <a:pPr indent="0" lvl="0" marL="0" rtl="0" algn="l">
              <a:lnSpc>
                <a:spcPct val="115000"/>
              </a:lnSpc>
              <a:spcBef>
                <a:spcPts val="1000"/>
              </a:spcBef>
              <a:spcAft>
                <a:spcPts val="0"/>
              </a:spcAft>
              <a:buNone/>
            </a:pPr>
            <a:r>
              <a:rPr lang="en" sz="1100">
                <a:solidFill>
                  <a:srgbClr val="FFFFFF"/>
                </a:solidFill>
                <a:latin typeface="Roboto"/>
                <a:ea typeface="Roboto"/>
                <a:cs typeface="Roboto"/>
                <a:sym typeface="Roboto"/>
              </a:rPr>
              <a:t>Visit </a:t>
            </a:r>
            <a:r>
              <a:rPr lang="en" sz="1100" u="sng">
                <a:solidFill>
                  <a:srgbClr val="FFFFFF"/>
                </a:solidFill>
                <a:latin typeface="Roboto"/>
                <a:ea typeface="Roboto"/>
                <a:cs typeface="Roboto"/>
                <a:sym typeface="Roboto"/>
                <a:hlinkClick r:id="rId5">
                  <a:extLst>
                    <a:ext uri="{A12FA001-AC4F-418D-AE19-62706E023703}">
                      <ahyp:hlinkClr val="tx"/>
                    </a:ext>
                  </a:extLst>
                </a:hlinkClick>
              </a:rPr>
              <a:t>landscapes.global</a:t>
            </a:r>
            <a:endParaRPr sz="1100" u="sng">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sz="1100">
              <a:solidFill>
                <a:srgbClr val="FFFFFF"/>
              </a:solidFill>
              <a:latin typeface="Roboto"/>
              <a:ea typeface="Roboto"/>
              <a:cs typeface="Roboto"/>
              <a:sym typeface="Roboto"/>
            </a:endParaRPr>
          </a:p>
        </p:txBody>
      </p:sp>
      <p:cxnSp>
        <p:nvCxnSpPr>
          <p:cNvPr id="316" name="Google Shape;316;p41"/>
          <p:cNvCxnSpPr/>
          <p:nvPr/>
        </p:nvCxnSpPr>
        <p:spPr>
          <a:xfrm>
            <a:off x="1060900" y="3275725"/>
            <a:ext cx="5735100" cy="0"/>
          </a:xfrm>
          <a:prstGeom prst="straightConnector1">
            <a:avLst/>
          </a:prstGeom>
          <a:noFill/>
          <a:ln cap="flat" cmpd="sng" w="9525">
            <a:solidFill>
              <a:srgbClr val="FFFFFF"/>
            </a:solidFill>
            <a:prstDash val="solid"/>
            <a:round/>
            <a:headEnd len="med" w="med" type="none"/>
            <a:tailEnd len="med" w="med" type="none"/>
          </a:ln>
        </p:spPr>
      </p:cxnSp>
      <p:cxnSp>
        <p:nvCxnSpPr>
          <p:cNvPr id="317" name="Google Shape;317;p41"/>
          <p:cNvCxnSpPr/>
          <p:nvPr/>
        </p:nvCxnSpPr>
        <p:spPr>
          <a:xfrm>
            <a:off x="1060900" y="6385035"/>
            <a:ext cx="5735100" cy="0"/>
          </a:xfrm>
          <a:prstGeom prst="straightConnector1">
            <a:avLst/>
          </a:prstGeom>
          <a:noFill/>
          <a:ln cap="flat" cmpd="sng" w="9525">
            <a:solidFill>
              <a:srgbClr val="FFFFFF"/>
            </a:solidFill>
            <a:prstDash val="solid"/>
            <a:round/>
            <a:headEnd len="med" w="med" type="none"/>
            <a:tailEnd len="med" w="med" type="none"/>
          </a:ln>
        </p:spPr>
      </p:cxnSp>
      <p:pic>
        <p:nvPicPr>
          <p:cNvPr id="318" name="Google Shape;318;p41" title="Latin American Model Forest Network Vertical - white Lola.png"/>
          <p:cNvPicPr preferRelativeResize="0"/>
          <p:nvPr/>
        </p:nvPicPr>
        <p:blipFill>
          <a:blip r:embed="rId6">
            <a:alphaModFix/>
          </a:blip>
          <a:stretch>
            <a:fillRect/>
          </a:stretch>
        </p:blipFill>
        <p:spPr>
          <a:xfrm>
            <a:off x="5359734" y="642925"/>
            <a:ext cx="1223150" cy="1363940"/>
          </a:xfrm>
          <a:prstGeom prst="rect">
            <a:avLst/>
          </a:prstGeom>
          <a:noFill/>
          <a:ln>
            <a:noFill/>
          </a:ln>
        </p:spPr>
      </p:pic>
      <p:pic>
        <p:nvPicPr>
          <p:cNvPr id="319" name="Google Shape;319;p41" title="International Model Forest Network - white.png"/>
          <p:cNvPicPr preferRelativeResize="0"/>
          <p:nvPr/>
        </p:nvPicPr>
        <p:blipFill>
          <a:blip r:embed="rId7">
            <a:alphaModFix/>
          </a:blip>
          <a:stretch>
            <a:fillRect/>
          </a:stretch>
        </p:blipFill>
        <p:spPr>
          <a:xfrm>
            <a:off x="5063225" y="3571273"/>
            <a:ext cx="1732775" cy="645258"/>
          </a:xfrm>
          <a:prstGeom prst="rect">
            <a:avLst/>
          </a:prstGeom>
          <a:noFill/>
          <a:ln>
            <a:noFill/>
          </a:ln>
        </p:spPr>
      </p:pic>
      <p:pic>
        <p:nvPicPr>
          <p:cNvPr id="320" name="Google Shape;320;p41" title="1000L-White-logo-on-dark-background - Vertical.png"/>
          <p:cNvPicPr preferRelativeResize="0"/>
          <p:nvPr/>
        </p:nvPicPr>
        <p:blipFill>
          <a:blip r:embed="rId8">
            <a:alphaModFix/>
          </a:blip>
          <a:stretch>
            <a:fillRect/>
          </a:stretch>
        </p:blipFill>
        <p:spPr>
          <a:xfrm>
            <a:off x="5406064" y="6732395"/>
            <a:ext cx="1130491" cy="88255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